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5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4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261" r:id="rId3"/>
    <p:sldId id="263" r:id="rId5"/>
    <p:sldId id="264" r:id="rId6"/>
    <p:sldId id="270" r:id="rId7"/>
    <p:sldId id="305" r:id="rId8"/>
    <p:sldId id="306" r:id="rId9"/>
    <p:sldId id="265" r:id="rId10"/>
    <p:sldId id="299" r:id="rId11"/>
    <p:sldId id="296" r:id="rId12"/>
    <p:sldId id="298" r:id="rId13"/>
    <p:sldId id="307" r:id="rId14"/>
    <p:sldId id="310" r:id="rId15"/>
    <p:sldId id="313" r:id="rId16"/>
    <p:sldId id="308" r:id="rId17"/>
    <p:sldId id="297" r:id="rId18"/>
    <p:sldId id="300" r:id="rId19"/>
    <p:sldId id="289" r:id="rId20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86152" initials="8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548280"/>
    <a:srgbClr val="E1D3B8"/>
    <a:srgbClr val="2CBEFD"/>
    <a:srgbClr val="9A2424"/>
    <a:srgbClr val="68DB13"/>
    <a:srgbClr val="FF9425"/>
    <a:srgbClr val="FF3399"/>
    <a:srgbClr val="16557F"/>
    <a:srgbClr val="0B83CF"/>
    <a:srgbClr val="29B9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0" autoAdjust="0"/>
    <p:restoredTop sz="96318" autoAdjust="0"/>
  </p:normalViewPr>
  <p:slideViewPr>
    <p:cSldViewPr snapToGrid="0">
      <p:cViewPr varScale="1">
        <p:scale>
          <a:sx n="109" d="100"/>
          <a:sy n="109" d="100"/>
        </p:scale>
        <p:origin x="6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tags" Target="tags/tag54.xml"/><Relationship Id="rId26" Type="http://schemas.openxmlformats.org/officeDocument/2006/relationships/customXml" Target="../customXml/item1.xml"/><Relationship Id="rId25" Type="http://schemas.openxmlformats.org/officeDocument/2006/relationships/customXmlProps" Target="../customXml/itemProps53.xml"/><Relationship Id="rId24" Type="http://schemas.openxmlformats.org/officeDocument/2006/relationships/commentAuthors" Target="commentAuthors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&#24037;&#20316;&#31807;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920" b="0" i="0" u="none" strike="noStrike" kern="1200" cap="none" spc="0" normalizeH="0" baseline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+mn-lt"/>
                <a:ea typeface="+mn-ea"/>
                <a:cs typeface="+mn-cs"/>
              </a:defRPr>
            </a:pPr>
            <a:r>
              <a:rPr sz="1900" b="1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</a:rPr>
              <a:t>百分比</a:t>
            </a:r>
            <a:endParaRPr sz="1900" b="1">
              <a:solidFill>
                <a:schemeClr val="tx1"/>
              </a:solidFill>
              <a:uFill>
                <a:solidFill>
                  <a:schemeClr val="tx1"/>
                </a:solidFill>
              </a:uFill>
            </a:endParaRPr>
          </a:p>
        </c:rich>
      </c:tx>
      <c:layout>
        <c:manualLayout>
          <c:xMode val="edge"/>
          <c:yMode val="edge"/>
          <c:x val="0.389830508474576"/>
          <c:y val="0.0244529687950705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237366603892028"/>
          <c:y val="0.199838524416184"/>
          <c:w val="0.552573760200879"/>
          <c:h val="0.70504605526632"/>
        </c:manualLayout>
      </c:layout>
      <c:pieChart>
        <c:varyColors val="1"/>
        <c:ser>
          <c:idx val="0"/>
          <c:order val="0"/>
          <c:tx>
            <c:strRef>
              <c:f>[工作簿1]Sheet1!$B$7</c:f>
              <c:strCache>
                <c:ptCount val="1"/>
                <c:pt idx="0">
                  <c:v>百分比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0.0947897049591965"/>
                  <c:y val="-0.0481144343302991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85028248587571"/>
                      <c:h val="0.11558396682792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0.0299748901443817"/>
                  <c:y val="0.00631390773146004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6434400502197"/>
                      <c:h val="0.087767795438839"/>
                    </c:manualLayout>
                  </c15:layout>
                </c:ext>
              </c:extLst>
            </c:dLbl>
            <c:dLbl>
              <c:idx val="2"/>
              <c:layout>
                <c:manualLayout>
                  <c:x val="-0.081293157564344"/>
                  <c:y val="0.00431928127159641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86440677966102"/>
                      <c:h val="0.123704215618521"/>
                    </c:manualLayout>
                  </c15:layout>
                </c:ext>
              </c:extLst>
            </c:dLbl>
            <c:dLbl>
              <c:idx val="3"/>
              <c:layout>
                <c:manualLayout>
                  <c:x val="-0.0947897049591965"/>
                  <c:y val="-0.00155494125777471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2159447583176"/>
                      <c:h val="0.10348997926745"/>
                    </c:manualLayout>
                  </c15:layout>
                </c:ext>
              </c:extLst>
            </c:dLbl>
            <c:dLbl>
              <c:idx val="4"/>
              <c:layout>
                <c:manualLayout>
                  <c:x val="-0.155524168236033"/>
                  <c:y val="-0.037303915154527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96955430006277"/>
                      <c:h val="0.10124395300622"/>
                    </c:manualLayout>
                  </c15:layout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600" b="0" i="0" u="none" strike="noStrike" kern="1200" cap="none" spc="0" normalizeH="0" baseline="0">
                    <a:solidFill>
                      <a:schemeClr val="tx1"/>
                    </a:solidFill>
                    <a:uFill>
                      <a:solidFill>
                        <a:schemeClr val="tx1"/>
                      </a:solidFill>
                    </a:u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[工作簿1]Sheet1!$A$8:$A$12</c:f>
              <c:strCache>
                <c:ptCount val="5"/>
                <c:pt idx="0">
                  <c:v>刘豫吉</c:v>
                </c:pt>
                <c:pt idx="1">
                  <c:v>任志晗</c:v>
                </c:pt>
                <c:pt idx="2">
                  <c:v>杨定华</c:v>
                </c:pt>
                <c:pt idx="3">
                  <c:v>韩颜泽</c:v>
                </c:pt>
                <c:pt idx="4">
                  <c:v>孟思奇</c:v>
                </c:pt>
              </c:strCache>
            </c:strRef>
          </c:cat>
          <c:val>
            <c:numRef>
              <c:f>[工作簿1]Sheet1!$B$8:$B$12</c:f>
              <c:numCache>
                <c:formatCode>General</c:formatCode>
                <c:ptCount val="5"/>
                <c:pt idx="0">
                  <c:v>40</c:v>
                </c:pt>
                <c:pt idx="1">
                  <c:v>27</c:v>
                </c:pt>
                <c:pt idx="2">
                  <c:v>18</c:v>
                </c:pt>
                <c:pt idx="3">
                  <c:v>13</c:v>
                </c:pt>
                <c:pt idx="4">
                  <c:v>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 sz="1600" u="none" strike="noStrike" kern="1200" cap="none" spc="0" normalizeH="0">
          <a:solidFill>
            <a:schemeClr val="tx1"/>
          </a:solidFill>
          <a:uFill>
            <a:solidFill>
              <a:schemeClr val="tx1"/>
            </a:solidFill>
          </a:uFill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0BFD8-3EFB-4662-A6C5-0617795C5F1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CDA3ED-71EA-4841-8BBD-ABD29DF9F4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66BBAD-8FB9-49DF-AAE2-11A181007D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1750116" y="3715288"/>
            <a:ext cx="1800000" cy="424732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二级目录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3785626" y="3715288"/>
            <a:ext cx="1800000" cy="424732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二级目录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2" hasCustomPrompt="1"/>
          </p:nvPr>
        </p:nvSpPr>
        <p:spPr>
          <a:xfrm>
            <a:off x="1750116" y="4351075"/>
            <a:ext cx="1800000" cy="424732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二级目录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3" hasCustomPrompt="1"/>
          </p:nvPr>
        </p:nvSpPr>
        <p:spPr>
          <a:xfrm>
            <a:off x="3785626" y="4351075"/>
            <a:ext cx="1800000" cy="424732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二级目录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4" hasCustomPrompt="1"/>
          </p:nvPr>
        </p:nvSpPr>
        <p:spPr>
          <a:xfrm>
            <a:off x="2403139" y="2479939"/>
            <a:ext cx="2519362" cy="535531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一级标题</a:t>
            </a:r>
            <a:endParaRPr lang="zh-CN" altLang="en-US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2392820" y="3015470"/>
            <a:ext cx="2540000" cy="313932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/>
              <a:t>YIJIBIAOTI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96103" y="1923346"/>
            <a:ext cx="3374726" cy="33770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4" nodeType="afterEffect"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5" nodeType="withEffect"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2" nodeType="withEffect"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3" nodeType="withEffect"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3" grpId="1" build="p"/>
      <p:bldP spid="15" grpId="2" build="p"/>
      <p:bldP spid="17" grpId="3" build="p"/>
      <p:bldP spid="19" grpId="4" build="p"/>
      <p:bldP spid="21" grpId="5" build="p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285522" y="51558"/>
            <a:ext cx="1620957" cy="523220"/>
          </a:xfrm>
          <a:prstGeom prst="rect">
            <a:avLst/>
          </a:prstGeom>
        </p:spPr>
        <p:txBody>
          <a:bodyPr wrap="none" anchor="ctr" anchorCtr="0">
            <a:spAutoFit/>
          </a:bodyPr>
          <a:lstStyle>
            <a:lvl1pPr algn="ctr">
              <a:lnSpc>
                <a:spcPct val="100000"/>
              </a:lnSpc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标题样式</a:t>
            </a: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-1" y="128585"/>
            <a:ext cx="5285523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6907284" y="128585"/>
            <a:ext cx="5285523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CDA3ED-71EA-4841-8BBD-ABD29DF9F4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66BBAD-8FB9-49DF-AAE2-11A181007D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CDA3ED-71EA-4841-8BBD-ABD29DF9F4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66BBAD-8FB9-49DF-AAE2-11A181007D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CDA3ED-71EA-4841-8BBD-ABD29DF9F4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66BBAD-8FB9-49DF-AAE2-11A181007D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CDA3ED-71EA-4841-8BBD-ABD29DF9F4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66BBAD-8FB9-49DF-AAE2-11A181007D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CDA3ED-71EA-4841-8BBD-ABD29DF9F4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66BBAD-8FB9-49DF-AAE2-11A181007D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.xml"/><Relationship Id="rId4" Type="http://schemas.openxmlformats.org/officeDocument/2006/relationships/image" Target="../media/image4.jpeg"/><Relationship Id="rId3" Type="http://schemas.openxmlformats.org/officeDocument/2006/relationships/tags" Target="../tags/tag1.xml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tags" Target="../tags/tag33.xml"/><Relationship Id="rId4" Type="http://schemas.openxmlformats.org/officeDocument/2006/relationships/image" Target="../media/image29.png"/><Relationship Id="rId3" Type="http://schemas.openxmlformats.org/officeDocument/2006/relationships/tags" Target="../tags/tag32.xml"/><Relationship Id="rId2" Type="http://schemas.openxmlformats.org/officeDocument/2006/relationships/image" Target="../media/image4.jpeg"/><Relationship Id="rId1" Type="http://schemas.openxmlformats.org/officeDocument/2006/relationships/tags" Target="../tags/tag3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tags" Target="../tags/tag36.xml"/><Relationship Id="rId4" Type="http://schemas.openxmlformats.org/officeDocument/2006/relationships/image" Target="../media/image31.png"/><Relationship Id="rId3" Type="http://schemas.openxmlformats.org/officeDocument/2006/relationships/tags" Target="../tags/tag35.xml"/><Relationship Id="rId2" Type="http://schemas.openxmlformats.org/officeDocument/2006/relationships/image" Target="../media/image4.jpeg"/><Relationship Id="rId1" Type="http://schemas.openxmlformats.org/officeDocument/2006/relationships/tags" Target="../tags/tag34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image" Target="../media/image34.png"/><Relationship Id="rId7" Type="http://schemas.openxmlformats.org/officeDocument/2006/relationships/tags" Target="../tags/tag41.xml"/><Relationship Id="rId6" Type="http://schemas.openxmlformats.org/officeDocument/2006/relationships/image" Target="../media/image33.png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image" Target="../media/image4.jpeg"/><Relationship Id="rId10" Type="http://schemas.openxmlformats.org/officeDocument/2006/relationships/notesSlide" Target="../notesSlides/notesSlide12.xml"/><Relationship Id="rId1" Type="http://schemas.openxmlformats.org/officeDocument/2006/relationships/tags" Target="../tags/tag3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image" Target="../media/image4.jpeg"/><Relationship Id="rId1" Type="http://schemas.openxmlformats.org/officeDocument/2006/relationships/tags" Target="../tags/tag42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tags" Target="../tags/tag48.xml"/><Relationship Id="rId7" Type="http://schemas.openxmlformats.org/officeDocument/2006/relationships/image" Target="../media/image39.png"/><Relationship Id="rId6" Type="http://schemas.openxmlformats.org/officeDocument/2006/relationships/tags" Target="../tags/tag4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tags" Target="../tags/tag46.xml"/><Relationship Id="rId2" Type="http://schemas.openxmlformats.org/officeDocument/2006/relationships/image" Target="../media/image4.jpeg"/><Relationship Id="rId10" Type="http://schemas.openxmlformats.org/officeDocument/2006/relationships/notesSlide" Target="../notesSlides/notesSlide14.xml"/><Relationship Id="rId1" Type="http://schemas.openxmlformats.org/officeDocument/2006/relationships/tags" Target="../tags/tag45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jpeg"/><Relationship Id="rId1" Type="http://schemas.openxmlformats.org/officeDocument/2006/relationships/tags" Target="../tags/tag49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51.xml"/><Relationship Id="rId2" Type="http://schemas.openxmlformats.org/officeDocument/2006/relationships/image" Target="../media/image4.jpeg"/><Relationship Id="rId1" Type="http://schemas.openxmlformats.org/officeDocument/2006/relationships/tags" Target="../tags/tag50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jpeg"/><Relationship Id="rId3" Type="http://schemas.openxmlformats.org/officeDocument/2006/relationships/tags" Target="../tags/tag52.xml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.jpeg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0" Type="http://schemas.openxmlformats.org/officeDocument/2006/relationships/notesSlide" Target="../notesSlides/notesSlide2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jpeg"/><Relationship Id="rId1" Type="http://schemas.openxmlformats.org/officeDocument/2006/relationships/tags" Target="../tags/tag8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tags" Target="../tags/tag12.xml"/><Relationship Id="rId5" Type="http://schemas.openxmlformats.org/officeDocument/2006/relationships/image" Target="../media/image6.png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image" Target="../media/image4.jpeg"/><Relationship Id="rId13" Type="http://schemas.openxmlformats.org/officeDocument/2006/relationships/notesSlide" Target="../notesSlides/notesSlide4.xml"/><Relationship Id="rId12" Type="http://schemas.openxmlformats.org/officeDocument/2006/relationships/slideLayout" Target="../slideLayouts/slideLayout4.xml"/><Relationship Id="rId11" Type="http://schemas.openxmlformats.org/officeDocument/2006/relationships/image" Target="../media/image10.png"/><Relationship Id="rId10" Type="http://schemas.openxmlformats.org/officeDocument/2006/relationships/tags" Target="../tags/tag13.xml"/><Relationship Id="rId1" Type="http://schemas.openxmlformats.org/officeDocument/2006/relationships/tags" Target="../tags/tag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png"/><Relationship Id="rId7" Type="http://schemas.openxmlformats.org/officeDocument/2006/relationships/tags" Target="../tags/tag1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4" Type="http://schemas.openxmlformats.org/officeDocument/2006/relationships/notesSlide" Target="../notesSlides/notesSlide5.xml"/><Relationship Id="rId23" Type="http://schemas.openxmlformats.org/officeDocument/2006/relationships/slideLayout" Target="../slideLayouts/slideLayout4.xml"/><Relationship Id="rId22" Type="http://schemas.openxmlformats.org/officeDocument/2006/relationships/image" Target="../media/image22.png"/><Relationship Id="rId21" Type="http://schemas.openxmlformats.org/officeDocument/2006/relationships/image" Target="../media/image21.png"/><Relationship Id="rId20" Type="http://schemas.openxmlformats.org/officeDocument/2006/relationships/tags" Target="../tags/tag22.xml"/><Relationship Id="rId2" Type="http://schemas.openxmlformats.org/officeDocument/2006/relationships/image" Target="../media/image4.jpeg"/><Relationship Id="rId19" Type="http://schemas.openxmlformats.org/officeDocument/2006/relationships/image" Target="../media/image20.png"/><Relationship Id="rId18" Type="http://schemas.openxmlformats.org/officeDocument/2006/relationships/tags" Target="../tags/tag21.xml"/><Relationship Id="rId17" Type="http://schemas.openxmlformats.org/officeDocument/2006/relationships/image" Target="../media/image19.png"/><Relationship Id="rId16" Type="http://schemas.openxmlformats.org/officeDocument/2006/relationships/image" Target="../media/image18.png"/><Relationship Id="rId15" Type="http://schemas.openxmlformats.org/officeDocument/2006/relationships/image" Target="../media/image17.png"/><Relationship Id="rId14" Type="http://schemas.openxmlformats.org/officeDocument/2006/relationships/tags" Target="../tags/tag20.xml"/><Relationship Id="rId13" Type="http://schemas.openxmlformats.org/officeDocument/2006/relationships/image" Target="../media/image16.png"/><Relationship Id="rId12" Type="http://schemas.openxmlformats.org/officeDocument/2006/relationships/tags" Target="../tags/tag19.xml"/><Relationship Id="rId11" Type="http://schemas.openxmlformats.org/officeDocument/2006/relationships/image" Target="../media/image15.png"/><Relationship Id="rId10" Type="http://schemas.openxmlformats.org/officeDocument/2006/relationships/tags" Target="../tags/tag18.xml"/><Relationship Id="rId1" Type="http://schemas.openxmlformats.org/officeDocument/2006/relationships/tags" Target="../tags/tag14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tags" Target="../tags/tag24.xml"/><Relationship Id="rId2" Type="http://schemas.openxmlformats.org/officeDocument/2006/relationships/image" Target="../media/image4.jpeg"/><Relationship Id="rId12" Type="http://schemas.openxmlformats.org/officeDocument/2006/relationships/notesSlide" Target="../notesSlides/notesSlide6.xml"/><Relationship Id="rId11" Type="http://schemas.openxmlformats.org/officeDocument/2006/relationships/slideLayout" Target="../slideLayouts/slideLayout4.xml"/><Relationship Id="rId10" Type="http://schemas.openxmlformats.org/officeDocument/2006/relationships/image" Target="../media/image28.png"/><Relationship Id="rId1" Type="http://schemas.openxmlformats.org/officeDocument/2006/relationships/tags" Target="../tags/tag23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jpeg"/><Relationship Id="rId1" Type="http://schemas.openxmlformats.org/officeDocument/2006/relationships/tags" Target="../tags/tag26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image" Target="../media/image4.jpeg"/><Relationship Id="rId2" Type="http://schemas.openxmlformats.org/officeDocument/2006/relationships/tags" Target="../tags/tag27.xml"/><Relationship Id="rId1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jpeg"/><Relationship Id="rId1" Type="http://schemas.openxmlformats.org/officeDocument/2006/relationships/tags" Target="../tags/tag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77480" y="104356"/>
            <a:ext cx="4837040" cy="6723254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002328" y="2665464"/>
            <a:ext cx="9944735" cy="1997075"/>
            <a:chOff x="1002328" y="2872407"/>
            <a:chExt cx="9944735" cy="1997075"/>
          </a:xfrm>
        </p:grpSpPr>
        <p:sp>
          <p:nvSpPr>
            <p:cNvPr id="12" name="文本框 11"/>
            <p:cNvSpPr txBox="1"/>
            <p:nvPr/>
          </p:nvSpPr>
          <p:spPr>
            <a:xfrm>
              <a:off x="1002328" y="2872407"/>
              <a:ext cx="9944735" cy="103314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6600" dirty="0">
                  <a:solidFill>
                    <a:schemeClr val="bg1"/>
                  </a:solidFill>
                  <a:cs typeface="+mn-ea"/>
                  <a:sym typeface="+mn-lt"/>
                </a:rPr>
                <a:t>答辩</a:t>
              </a:r>
              <a:endParaRPr lang="zh-CN" altLang="en-US" sz="6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68" name="文本框 167"/>
            <p:cNvSpPr txBox="1"/>
            <p:nvPr/>
          </p:nvSpPr>
          <p:spPr>
            <a:xfrm>
              <a:off x="1905298" y="3929047"/>
              <a:ext cx="8637270" cy="94043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2800">
                  <a:solidFill>
                    <a:schemeClr val="bg1"/>
                  </a:solidFill>
                  <a:cs typeface="+mn-ea"/>
                  <a:sym typeface="+mn-lt"/>
                </a:rPr>
                <a:t>淦饭不想排队（</a:t>
              </a:r>
              <a:r>
                <a:rPr lang="en-US" altLang="zh-CN" sz="2800">
                  <a:solidFill>
                    <a:schemeClr val="bg1"/>
                  </a:solidFill>
                  <a:cs typeface="+mn-ea"/>
                  <a:sym typeface="+mn-lt"/>
                </a:rPr>
                <a:t>402</a:t>
              </a:r>
              <a:r>
                <a:rPr lang="zh-CN" altLang="en-US" sz="2800">
                  <a:solidFill>
                    <a:schemeClr val="bg1"/>
                  </a:solidFill>
                  <a:cs typeface="+mn-ea"/>
                  <a:sym typeface="+mn-lt"/>
                </a:rPr>
                <a:t>）</a:t>
              </a:r>
              <a:endParaRPr lang="zh-CN" altLang="en-US" sz="280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/>
              <a:r>
                <a:rPr lang="en-US" altLang="zh-CN" sz="2800">
                  <a:solidFill>
                    <a:schemeClr val="bg1"/>
                  </a:solidFill>
                  <a:cs typeface="+mn-ea"/>
                  <a:sym typeface="+mn-lt"/>
                </a:rPr>
                <a:t>NEVER-QUEUE</a:t>
              </a:r>
              <a:endParaRPr lang="en-US" altLang="zh-CN" sz="280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/>
              <a:endParaRPr lang="zh-CN" altLang="en-US" sz="280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/>
              <a:endParaRPr lang="en-US" altLang="zh-CN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1729483" y="4399479"/>
              <a:ext cx="8547504" cy="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0" name="图片 99"/>
          <p:cNvPicPr/>
          <p:nvPr>
            <p:custDataLst>
              <p:tags r:id="rId3"/>
            </p:custDataLst>
          </p:nvPr>
        </p:nvPicPr>
        <p:blipFill>
          <a:blip r:embed="rId4"/>
          <a:srcRect l="22739" t="11360" r="22527" b="11651"/>
          <a:stretch>
            <a:fillRect/>
          </a:stretch>
        </p:blipFill>
        <p:spPr>
          <a:xfrm>
            <a:off x="109855" y="202565"/>
            <a:ext cx="596900" cy="585470"/>
          </a:xfrm>
          <a:prstGeom prst="ellipse">
            <a:avLst/>
          </a:prstGeom>
          <a:noFill/>
          <a:ln w="9525">
            <a:noFill/>
          </a:ln>
        </p:spPr>
      </p:pic>
      <p:graphicFrame>
        <p:nvGraphicFramePr>
          <p:cNvPr id="5" name="表格 4"/>
          <p:cNvGraphicFramePr/>
          <p:nvPr>
            <p:custDataLst>
              <p:tags r:id="rId5"/>
            </p:custDataLst>
          </p:nvPr>
        </p:nvGraphicFramePr>
        <p:xfrm>
          <a:off x="9204960" y="4505960"/>
          <a:ext cx="1866900" cy="1875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6900"/>
              </a:tblGrid>
              <a:tr h="1875155">
                <a:tc>
                  <a:txBody>
                    <a:bodyPr/>
                    <a:p>
                      <a:pPr algn="ctr"/>
                      <a:r>
                        <a:rPr lang="zh-CN" altLang="en-US" sz="1800" b="0">
                          <a:solidFill>
                            <a:schemeClr val="bg1"/>
                          </a:solidFill>
                          <a:cs typeface="+mn-ea"/>
                          <a:sym typeface="+mn-lt"/>
                        </a:rPr>
                        <a:t>队长：刘豫吉</a:t>
                      </a:r>
                      <a:endParaRPr lang="zh-CN" altLang="en-US" sz="1800" b="0">
                        <a:solidFill>
                          <a:schemeClr val="bg1"/>
                        </a:solidFill>
                        <a:cs typeface="+mn-ea"/>
                        <a:sym typeface="+mn-lt"/>
                      </a:endParaRPr>
                    </a:p>
                    <a:p>
                      <a:pPr algn="ctr"/>
                      <a:r>
                        <a:rPr lang="zh-CN" altLang="en-US" sz="1800" b="0">
                          <a:solidFill>
                            <a:schemeClr val="bg1"/>
                          </a:solidFill>
                          <a:cs typeface="+mn-ea"/>
                          <a:sym typeface="+mn-lt"/>
                        </a:rPr>
                        <a:t>队员：任志晗</a:t>
                      </a:r>
                      <a:endParaRPr lang="zh-CN" altLang="en-US" sz="1800" b="0">
                        <a:solidFill>
                          <a:schemeClr val="bg1"/>
                        </a:solidFill>
                        <a:cs typeface="+mn-ea"/>
                        <a:sym typeface="+mn-lt"/>
                      </a:endParaRPr>
                    </a:p>
                    <a:p>
                      <a:pPr algn="ctr"/>
                      <a:r>
                        <a:rPr lang="en-US" altLang="zh-CN" sz="1800" b="0">
                          <a:solidFill>
                            <a:schemeClr val="bg1"/>
                          </a:solidFill>
                          <a:cs typeface="+mn-ea"/>
                          <a:sym typeface="+mn-lt"/>
                        </a:rPr>
                        <a:t>          </a:t>
                      </a:r>
                      <a:r>
                        <a:rPr lang="zh-CN" altLang="en-US" sz="1800" b="0">
                          <a:solidFill>
                            <a:schemeClr val="bg1"/>
                          </a:solidFill>
                          <a:cs typeface="+mn-ea"/>
                          <a:sym typeface="+mn-lt"/>
                        </a:rPr>
                        <a:t>杨定华</a:t>
                      </a:r>
                      <a:endParaRPr lang="zh-CN" altLang="en-US" sz="1800" b="0">
                        <a:solidFill>
                          <a:schemeClr val="bg1"/>
                        </a:solidFill>
                        <a:cs typeface="+mn-ea"/>
                        <a:sym typeface="+mn-lt"/>
                      </a:endParaRPr>
                    </a:p>
                    <a:p>
                      <a:pPr algn="ctr"/>
                      <a:r>
                        <a:rPr lang="en-US" altLang="zh-CN" sz="1800" b="0">
                          <a:solidFill>
                            <a:schemeClr val="bg1"/>
                          </a:solidFill>
                          <a:cs typeface="+mn-ea"/>
                          <a:sym typeface="+mn-lt"/>
                        </a:rPr>
                        <a:t>          </a:t>
                      </a:r>
                      <a:r>
                        <a:rPr lang="zh-CN" altLang="en-US" sz="1800" b="0">
                          <a:solidFill>
                            <a:schemeClr val="bg1"/>
                          </a:solidFill>
                          <a:cs typeface="+mn-ea"/>
                          <a:sym typeface="+mn-lt"/>
                        </a:rPr>
                        <a:t>韩颜泽</a:t>
                      </a:r>
                      <a:endParaRPr lang="zh-CN" altLang="en-US" sz="1800" b="0">
                        <a:solidFill>
                          <a:schemeClr val="bg1"/>
                        </a:solidFill>
                        <a:cs typeface="+mn-ea"/>
                        <a:sym typeface="+mn-lt"/>
                      </a:endParaRPr>
                    </a:p>
                    <a:p>
                      <a:pPr algn="ctr"/>
                      <a:r>
                        <a:rPr lang="en-US" altLang="zh-CN" sz="1800" b="0">
                          <a:solidFill>
                            <a:schemeClr val="bg1"/>
                          </a:solidFill>
                          <a:cs typeface="+mn-ea"/>
                          <a:sym typeface="+mn-lt"/>
                        </a:rPr>
                        <a:t>          </a:t>
                      </a:r>
                      <a:r>
                        <a:rPr lang="zh-CN" altLang="en-US" sz="1800" b="0">
                          <a:solidFill>
                            <a:schemeClr val="bg1"/>
                          </a:solidFill>
                          <a:cs typeface="+mn-ea"/>
                          <a:sym typeface="+mn-lt"/>
                        </a:rPr>
                        <a:t>孟思奇</a:t>
                      </a:r>
                      <a:endParaRPr lang="zh-CN" altLang="en-US" sz="1800" b="0">
                        <a:solidFill>
                          <a:schemeClr val="bg1"/>
                        </a:solidFill>
                        <a:cs typeface="+mn-ea"/>
                        <a:sym typeface="+mn-lt"/>
                      </a:endParaRPr>
                    </a:p>
                    <a:p>
                      <a:pPr>
                        <a:buNone/>
                      </a:pPr>
                      <a:endParaRPr lang="zh-CN" altLang="en-US" b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93361" y="52183"/>
            <a:ext cx="1605280" cy="521970"/>
          </a:xfrm>
        </p:spPr>
        <p:txBody>
          <a:bodyPr/>
          <a:lstStyle/>
          <a:p>
            <a:r>
              <a:rPr lang="zh-CN" altLang="en-US"/>
              <a:t>算法说明</a:t>
            </a:r>
            <a:endParaRPr lang="zh-CN" altLang="en-US"/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rcRect l="22739" t="11360" r="22527" b="11651"/>
          <a:stretch>
            <a:fillRect/>
          </a:stretch>
        </p:blipFill>
        <p:spPr>
          <a:xfrm>
            <a:off x="109855" y="202565"/>
            <a:ext cx="596900" cy="585470"/>
          </a:xfrm>
          <a:prstGeom prst="ellipse">
            <a:avLst/>
          </a:prstGeom>
          <a:noFill/>
          <a:ln w="9525">
            <a:noFill/>
          </a:ln>
        </p:spPr>
      </p:pic>
      <p:graphicFrame>
        <p:nvGraphicFramePr>
          <p:cNvPr id="3" name="表格 2"/>
          <p:cNvGraphicFramePr/>
          <p:nvPr>
            <p:custDataLst>
              <p:tags r:id="rId3"/>
            </p:custDataLst>
          </p:nvPr>
        </p:nvGraphicFramePr>
        <p:xfrm>
          <a:off x="147955" y="874395"/>
          <a:ext cx="1955165" cy="393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165"/>
              </a:tblGrid>
              <a:tr h="3937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Minmax</a:t>
                      </a:r>
                      <a:r>
                        <a:rPr lang="zh-CN" altLang="en-US"/>
                        <a:t>算法：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4" name="图片 133"/>
          <p:cNvPicPr>
            <a:picLocks noChangeAspect="1"/>
          </p:cNvPicPr>
          <p:nvPr/>
        </p:nvPicPr>
        <p:blipFill>
          <a:blip r:embed="rId4"/>
          <a:srcRect b="5884"/>
          <a:stretch>
            <a:fillRect/>
          </a:stretch>
        </p:blipFill>
        <p:spPr>
          <a:xfrm>
            <a:off x="7679690" y="1021715"/>
            <a:ext cx="4376420" cy="5270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19405" y="1878965"/>
            <a:ext cx="7181850" cy="4021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93361" y="52183"/>
            <a:ext cx="1605280" cy="521970"/>
          </a:xfrm>
        </p:spPr>
        <p:txBody>
          <a:bodyPr/>
          <a:lstStyle/>
          <a:p>
            <a:r>
              <a:rPr lang="zh-CN" altLang="en-US"/>
              <a:t>算法说明</a:t>
            </a:r>
            <a:endParaRPr lang="zh-CN" altLang="en-US"/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rcRect l="22739" t="11360" r="22527" b="11651"/>
          <a:stretch>
            <a:fillRect/>
          </a:stretch>
        </p:blipFill>
        <p:spPr>
          <a:xfrm>
            <a:off x="109855" y="202565"/>
            <a:ext cx="596900" cy="585470"/>
          </a:xfrm>
          <a:prstGeom prst="ellipse">
            <a:avLst/>
          </a:prstGeom>
          <a:noFill/>
          <a:ln w="9525">
            <a:noFill/>
          </a:ln>
        </p:spPr>
      </p:pic>
      <p:graphicFrame>
        <p:nvGraphicFramePr>
          <p:cNvPr id="3" name="表格 2"/>
          <p:cNvGraphicFramePr/>
          <p:nvPr>
            <p:custDataLst>
              <p:tags r:id="rId3"/>
            </p:custDataLst>
          </p:nvPr>
        </p:nvGraphicFramePr>
        <p:xfrm>
          <a:off x="147955" y="874395"/>
          <a:ext cx="3510915" cy="464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0915"/>
              </a:tblGrid>
              <a:tr h="4648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Minmax</a:t>
                      </a:r>
                      <a:r>
                        <a:rPr lang="zh-CN" altLang="en-US" sz="1800">
                          <a:sym typeface="+mn-ea"/>
                        </a:rPr>
                        <a:t>算法</a:t>
                      </a:r>
                      <a:r>
                        <a:rPr lang="zh-CN" altLang="en-US" sz="1800" b="0">
                          <a:sym typeface="+mn-ea"/>
                        </a:rPr>
                        <a:t>：</a:t>
                      </a:r>
                      <a:r>
                        <a:rPr lang="en-US" altLang="zh-CN" b="0"/>
                        <a:t>evaluate</a:t>
                      </a:r>
                      <a:r>
                        <a:rPr lang="zh-CN" altLang="en-US" b="0"/>
                        <a:t>函数</a:t>
                      </a:r>
                      <a:endParaRPr lang="zh-CN" altLang="en-US" b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" y="1918335"/>
            <a:ext cx="5667375" cy="4975860"/>
          </a:xfrm>
          <a:prstGeom prst="rect">
            <a:avLst/>
          </a:prstGeom>
        </p:spPr>
      </p:pic>
      <p:graphicFrame>
        <p:nvGraphicFramePr>
          <p:cNvPr id="6" name="表格 5"/>
          <p:cNvGraphicFramePr/>
          <p:nvPr/>
        </p:nvGraphicFramePr>
        <p:xfrm>
          <a:off x="109855" y="1339215"/>
          <a:ext cx="5429885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9885"/>
              </a:tblGrid>
              <a:tr h="5791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 b="0">
                          <a:solidFill>
                            <a:schemeClr val="tx1"/>
                          </a:solidFill>
                        </a:rPr>
                        <a:t>第一版评估函数：</a:t>
                      </a:r>
                      <a:endParaRPr lang="zh-CN" altLang="en-US" sz="1600" b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600" b="0">
                          <a:solidFill>
                            <a:schemeClr val="tx1"/>
                          </a:solidFill>
                        </a:rPr>
                        <a:t>缺点：分条件的评估公式太过繁琐，且不能考虑全部情况</a:t>
                      </a:r>
                      <a:endParaRPr lang="zh-CN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b="51966"/>
          <a:stretch>
            <a:fillRect/>
          </a:stretch>
        </p:blipFill>
        <p:spPr>
          <a:xfrm>
            <a:off x="5978525" y="2172970"/>
            <a:ext cx="2974340" cy="42652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rcRect t="56379"/>
          <a:stretch>
            <a:fillRect/>
          </a:stretch>
        </p:blipFill>
        <p:spPr>
          <a:xfrm>
            <a:off x="8919845" y="2012950"/>
            <a:ext cx="3017520" cy="4214495"/>
          </a:xfrm>
          <a:prstGeom prst="rect">
            <a:avLst/>
          </a:prstGeom>
        </p:spPr>
      </p:pic>
      <p:graphicFrame>
        <p:nvGraphicFramePr>
          <p:cNvPr id="10" name="表格 9"/>
          <p:cNvGraphicFramePr/>
          <p:nvPr/>
        </p:nvGraphicFramePr>
        <p:xfrm>
          <a:off x="5978525" y="984885"/>
          <a:ext cx="605155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1550"/>
              </a:tblGrid>
              <a:tr h="8229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 b="0">
                          <a:solidFill>
                            <a:schemeClr val="tx1"/>
                          </a:solidFill>
                        </a:rPr>
                        <a:t>第二版评估函数：</a:t>
                      </a:r>
                      <a:endParaRPr lang="zh-CN" altLang="en-US" sz="1600" b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600" b="0">
                          <a:solidFill>
                            <a:schemeClr val="tx1"/>
                          </a:solidFill>
                        </a:rPr>
                        <a:t>在第一版的基础上改进了评估公式，只需写一个通式，为不同情况赋权值即可</a:t>
                      </a:r>
                      <a:endParaRPr lang="zh-CN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93361" y="52183"/>
            <a:ext cx="1605280" cy="521970"/>
          </a:xfrm>
        </p:spPr>
        <p:txBody>
          <a:bodyPr/>
          <a:lstStyle/>
          <a:p>
            <a:r>
              <a:rPr lang="zh-CN" altLang="en-US"/>
              <a:t>算法说明</a:t>
            </a:r>
            <a:endParaRPr lang="zh-CN" altLang="en-US"/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rcRect l="22739" t="11360" r="22527" b="11651"/>
          <a:stretch>
            <a:fillRect/>
          </a:stretch>
        </p:blipFill>
        <p:spPr>
          <a:xfrm>
            <a:off x="109855" y="202565"/>
            <a:ext cx="596900" cy="585470"/>
          </a:xfrm>
          <a:prstGeom prst="ellipse">
            <a:avLst/>
          </a:prstGeom>
          <a:noFill/>
          <a:ln w="9525">
            <a:noFill/>
          </a:ln>
        </p:spPr>
      </p:pic>
      <p:graphicFrame>
        <p:nvGraphicFramePr>
          <p:cNvPr id="3" name="表格 2"/>
          <p:cNvGraphicFramePr/>
          <p:nvPr>
            <p:custDataLst>
              <p:tags r:id="rId3"/>
            </p:custDataLst>
          </p:nvPr>
        </p:nvGraphicFramePr>
        <p:xfrm>
          <a:off x="147955" y="874395"/>
          <a:ext cx="3510915" cy="464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0915"/>
              </a:tblGrid>
              <a:tr h="4648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Minmax</a:t>
                      </a:r>
                      <a:r>
                        <a:rPr lang="zh-CN" altLang="en-US" sz="1800">
                          <a:sym typeface="+mn-ea"/>
                        </a:rPr>
                        <a:t>算法</a:t>
                      </a:r>
                      <a:r>
                        <a:rPr lang="zh-CN" altLang="en-US" sz="1800" b="0">
                          <a:sym typeface="+mn-ea"/>
                        </a:rPr>
                        <a:t>：</a:t>
                      </a:r>
                      <a:r>
                        <a:rPr lang="en-US" altLang="zh-CN" b="0"/>
                        <a:t>evaluate</a:t>
                      </a:r>
                      <a:r>
                        <a:rPr lang="zh-CN" altLang="en-US" b="0"/>
                        <a:t>函数</a:t>
                      </a:r>
                      <a:endParaRPr lang="zh-CN" altLang="en-US" b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表格 6"/>
          <p:cNvGraphicFramePr/>
          <p:nvPr>
            <p:custDataLst>
              <p:tags r:id="rId4"/>
            </p:custDataLst>
          </p:nvPr>
        </p:nvGraphicFramePr>
        <p:xfrm>
          <a:off x="109855" y="1549400"/>
          <a:ext cx="8041005" cy="617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1005"/>
              </a:tblGrid>
              <a:tr h="6172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 b="0">
                          <a:solidFill>
                            <a:schemeClr val="tx1"/>
                          </a:solidFill>
                        </a:rPr>
                        <a:t>第三版在计算距离时加上了foot（模拟走的步数），可以更好地预测后面几步的评估值</a:t>
                      </a:r>
                      <a:endParaRPr lang="zh-CN" altLang="en-US" sz="1600" b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600" b="0">
                          <a:solidFill>
                            <a:schemeClr val="tx1"/>
                          </a:solidFill>
                        </a:rPr>
                        <a:t>同时细化了不同情况下权值的赋用</a:t>
                      </a:r>
                      <a:endParaRPr lang="zh-CN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5" name="图片 4" descr="IMG_25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47955" y="2456180"/>
            <a:ext cx="5400040" cy="2627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ECB019B1-382A-4266-B25C-5B523AA43C14-1" descr="wps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659755" y="1119505"/>
            <a:ext cx="5746115" cy="5300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93361" y="52183"/>
            <a:ext cx="1605280" cy="521970"/>
          </a:xfrm>
        </p:spPr>
        <p:txBody>
          <a:bodyPr/>
          <a:lstStyle/>
          <a:p>
            <a:r>
              <a:rPr lang="zh-CN" altLang="en-US"/>
              <a:t>算法说明</a:t>
            </a:r>
            <a:endParaRPr lang="zh-CN" altLang="en-US"/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rcRect l="22739" t="11360" r="22527" b="11651"/>
          <a:stretch>
            <a:fillRect/>
          </a:stretch>
        </p:blipFill>
        <p:spPr>
          <a:xfrm>
            <a:off x="109855" y="202565"/>
            <a:ext cx="596900" cy="585470"/>
          </a:xfrm>
          <a:prstGeom prst="ellipse">
            <a:avLst/>
          </a:prstGeom>
          <a:noFill/>
          <a:ln w="9525">
            <a:noFill/>
          </a:ln>
        </p:spPr>
      </p:pic>
      <p:graphicFrame>
        <p:nvGraphicFramePr>
          <p:cNvPr id="3" name="表格 2"/>
          <p:cNvGraphicFramePr/>
          <p:nvPr>
            <p:custDataLst>
              <p:tags r:id="rId3"/>
            </p:custDataLst>
          </p:nvPr>
        </p:nvGraphicFramePr>
        <p:xfrm>
          <a:off x="147955" y="874395"/>
          <a:ext cx="3510915" cy="464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0915"/>
              </a:tblGrid>
              <a:tr h="4648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Minmax</a:t>
                      </a:r>
                      <a:r>
                        <a:rPr lang="zh-CN" altLang="en-US" sz="1800">
                          <a:sym typeface="+mn-ea"/>
                        </a:rPr>
                        <a:t>算法</a:t>
                      </a:r>
                      <a:r>
                        <a:rPr lang="zh-CN" altLang="en-US" sz="1800" b="0">
                          <a:sym typeface="+mn-ea"/>
                        </a:rPr>
                        <a:t>：</a:t>
                      </a:r>
                      <a:r>
                        <a:rPr lang="en-US" altLang="zh-CN" b="0"/>
                        <a:t>evaluate</a:t>
                      </a:r>
                      <a:r>
                        <a:rPr lang="zh-CN" altLang="en-US" b="0"/>
                        <a:t>函数</a:t>
                      </a:r>
                      <a:endParaRPr lang="zh-CN" altLang="en-US" b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图片 3" descr="IMG_25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b="11482"/>
          <a:stretch>
            <a:fillRect/>
          </a:stretch>
        </p:blipFill>
        <p:spPr>
          <a:xfrm>
            <a:off x="3658870" y="788035"/>
            <a:ext cx="4081780" cy="60090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rcRect b="10994"/>
          <a:stretch>
            <a:fillRect/>
          </a:stretch>
        </p:blipFill>
        <p:spPr>
          <a:xfrm>
            <a:off x="7694295" y="735330"/>
            <a:ext cx="3792855" cy="5924550"/>
          </a:xfrm>
          <a:prstGeom prst="rect">
            <a:avLst/>
          </a:prstGeom>
        </p:spPr>
      </p:pic>
      <p:graphicFrame>
        <p:nvGraphicFramePr>
          <p:cNvPr id="9" name="表格 8"/>
          <p:cNvGraphicFramePr/>
          <p:nvPr/>
        </p:nvGraphicFramePr>
        <p:xfrm>
          <a:off x="1340485" y="3101340"/>
          <a:ext cx="1675765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5765"/>
              </a:tblGrid>
              <a:tr h="5181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800">
                          <a:solidFill>
                            <a:schemeClr val="tx1"/>
                          </a:solidFill>
                        </a:rPr>
                        <a:t>代码实现</a:t>
                      </a:r>
                      <a:endParaRPr lang="zh-CN" alt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93361" y="52183"/>
            <a:ext cx="1605280" cy="521970"/>
          </a:xfrm>
        </p:spPr>
        <p:txBody>
          <a:bodyPr/>
          <a:lstStyle/>
          <a:p>
            <a:r>
              <a:rPr lang="zh-CN" altLang="en-US"/>
              <a:t>算法说明</a:t>
            </a:r>
            <a:endParaRPr lang="zh-CN" altLang="en-US"/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rcRect l="22739" t="11360" r="22527" b="11651"/>
          <a:stretch>
            <a:fillRect/>
          </a:stretch>
        </p:blipFill>
        <p:spPr>
          <a:xfrm>
            <a:off x="109855" y="202565"/>
            <a:ext cx="596900" cy="585470"/>
          </a:xfrm>
          <a:prstGeom prst="ellipse">
            <a:avLst/>
          </a:prstGeom>
          <a:noFill/>
          <a:ln w="9525">
            <a:noFill/>
          </a:ln>
        </p:spPr>
      </p:pic>
      <p:graphicFrame>
        <p:nvGraphicFramePr>
          <p:cNvPr id="3" name="表格 2"/>
          <p:cNvGraphicFramePr/>
          <p:nvPr>
            <p:custDataLst>
              <p:tags r:id="rId3"/>
            </p:custDataLst>
          </p:nvPr>
        </p:nvGraphicFramePr>
        <p:xfrm>
          <a:off x="147955" y="874395"/>
          <a:ext cx="2991485" cy="393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1485"/>
              </a:tblGrid>
              <a:tr h="3937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Minmax</a:t>
                      </a:r>
                      <a:r>
                        <a:rPr lang="zh-CN" altLang="en-US"/>
                        <a:t>算法：</a:t>
                      </a:r>
                      <a:r>
                        <a:rPr lang="en-US" altLang="zh-CN" b="0"/>
                        <a:t>BFS</a:t>
                      </a:r>
                      <a:r>
                        <a:rPr lang="zh-CN" altLang="en-US" b="0"/>
                        <a:t>算法</a:t>
                      </a:r>
                      <a:endParaRPr lang="zh-CN" altLang="en-US" b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95" y="1268095"/>
            <a:ext cx="4549140" cy="36518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995" y="2108835"/>
            <a:ext cx="4434205" cy="4152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939665" y="2167255"/>
            <a:ext cx="3816985" cy="403542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524885" y="1660525"/>
            <a:ext cx="1107440" cy="255270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11" name="表格 10"/>
          <p:cNvGraphicFramePr/>
          <p:nvPr>
            <p:custDataLst>
              <p:tags r:id="rId8"/>
            </p:custDataLst>
          </p:nvPr>
        </p:nvGraphicFramePr>
        <p:xfrm>
          <a:off x="8895080" y="2042160"/>
          <a:ext cx="2974340" cy="4062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7640"/>
                <a:gridCol w="1536700"/>
              </a:tblGrid>
              <a:tr h="5803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编号</a:t>
                      </a:r>
                      <a:endParaRPr lang="zh-CN" altLang="en-US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代表</a:t>
                      </a:r>
                      <a:endParaRPr lang="zh-CN" altLang="en-US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5803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己方</a:t>
                      </a:r>
                      <a:r>
                        <a:rPr lang="en-US" altLang="zh-CN"/>
                        <a:t>AI</a:t>
                      </a:r>
                      <a:endParaRPr lang="en-US" altLang="zh-CN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803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第一个鬼</a:t>
                      </a:r>
                      <a:endParaRPr lang="zh-CN" altLang="en-US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</a:tr>
              <a:tr h="5803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第二个</a:t>
                      </a:r>
                      <a:r>
                        <a:rPr lang="zh-CN" altLang="en-US"/>
                        <a:t>鬼</a:t>
                      </a:r>
                      <a:endParaRPr lang="zh-CN" altLang="en-US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803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3</a:t>
                      </a:r>
                      <a:endParaRPr lang="en-US" altLang="zh-CN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普通星星</a:t>
                      </a:r>
                      <a:endParaRPr lang="zh-CN" altLang="en-US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</a:tr>
              <a:tr h="5803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4</a:t>
                      </a:r>
                      <a:endParaRPr lang="en-US" altLang="zh-CN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超级星星</a:t>
                      </a:r>
                      <a:endParaRPr lang="zh-CN" altLang="en-US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803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5</a:t>
                      </a:r>
                      <a:endParaRPr lang="en-US" altLang="zh-CN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对方</a:t>
                      </a:r>
                      <a:r>
                        <a:rPr lang="en-US" altLang="zh-CN"/>
                        <a:t>AI</a:t>
                      </a:r>
                      <a:endParaRPr lang="en-US" altLang="zh-CN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1334770" y="3309620"/>
            <a:ext cx="3795395" cy="563245"/>
          </a:xfrm>
        </p:spPr>
        <p:txBody>
          <a:bodyPr>
            <a:noAutofit/>
          </a:bodyPr>
          <a:lstStyle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◎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收获与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反思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1908810" y="4128770"/>
            <a:ext cx="3972560" cy="357505"/>
          </a:xfrm>
        </p:spPr>
        <p:txBody>
          <a:bodyPr>
            <a:noAutofit/>
          </a:bodyPr>
          <a:lstStyle/>
          <a:p>
            <a:r>
              <a:rPr lang="en-US" altLang="zh-CN">
                <a:latin typeface="+mn-ea"/>
                <a:cs typeface="+mn-ea"/>
                <a:sym typeface="+mn-lt"/>
              </a:rPr>
              <a:t>HARVEST AND REFLECTION</a:t>
            </a:r>
            <a:endParaRPr lang="en-US" altLang="zh-CN">
              <a:latin typeface="+mn-ea"/>
              <a:cs typeface="+mn-ea"/>
              <a:sym typeface="+mn-lt"/>
            </a:endParaRPr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rcRect l="22739" t="11360" r="22527" b="11651"/>
          <a:stretch>
            <a:fillRect/>
          </a:stretch>
        </p:blipFill>
        <p:spPr>
          <a:xfrm>
            <a:off x="109855" y="202565"/>
            <a:ext cx="596900" cy="585470"/>
          </a:xfrm>
          <a:prstGeom prst="ellipse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93361" y="52183"/>
            <a:ext cx="1605280" cy="521970"/>
          </a:xfrm>
        </p:spPr>
        <p:txBody>
          <a:bodyPr/>
          <a:lstStyle/>
          <a:p>
            <a:r>
              <a:rPr lang="zh-CN" altLang="en-US"/>
              <a:t>收获</a:t>
            </a:r>
            <a:r>
              <a:rPr lang="zh-CN" altLang="en-US"/>
              <a:t>反思</a:t>
            </a:r>
            <a:endParaRPr lang="zh-CN" altLang="en-US"/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rcRect l="22739" t="11360" r="22527" b="11651"/>
          <a:stretch>
            <a:fillRect/>
          </a:stretch>
        </p:blipFill>
        <p:spPr>
          <a:xfrm>
            <a:off x="109855" y="202565"/>
            <a:ext cx="596900" cy="585470"/>
          </a:xfrm>
          <a:prstGeom prst="ellipse">
            <a:avLst/>
          </a:prstGeom>
          <a:noFill/>
          <a:ln w="9525">
            <a:noFill/>
          </a:ln>
        </p:spPr>
      </p:pic>
      <p:graphicFrame>
        <p:nvGraphicFramePr>
          <p:cNvPr id="3" name="表格 2"/>
          <p:cNvGraphicFramePr/>
          <p:nvPr>
            <p:custDataLst>
              <p:tags r:id="rId3"/>
            </p:custDataLst>
          </p:nvPr>
        </p:nvGraphicFramePr>
        <p:xfrm>
          <a:off x="744220" y="628650"/>
          <a:ext cx="11294745" cy="643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4745"/>
              </a:tblGrid>
              <a:tr h="64312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800">
                          <a:solidFill>
                            <a:schemeClr val="tx1"/>
                          </a:solidFill>
                        </a:rPr>
                        <a:t>收获：</a:t>
                      </a:r>
                      <a:endParaRPr lang="zh-CN" altLang="en-US" sz="28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、巩固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语言基础知识，能够写出更高质量的代码，规范了代码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风格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、学习了多种数据结构与算法，并能应用到不同的实际问题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中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、学会应用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dijkstra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算法、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alpha-beta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剪枝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等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、熟悉了小组合作的流程（讨论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-&gt;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分工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-&gt;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合并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-&gt;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调试测试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-&gt;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项目完成），思维的碰撞让我们感受到团队协作的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魅力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、学习了实际工作时开发工具的使用，如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git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、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Docker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、虚拟机的使用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等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2800">
                          <a:solidFill>
                            <a:schemeClr val="tx1"/>
                          </a:solidFill>
                        </a:rPr>
                        <a:t>反思：</a:t>
                      </a:r>
                      <a:endParaRPr lang="zh-CN" altLang="en-US" sz="28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、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git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的使用不够熟练，没有将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git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应用到实践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中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、尚不擅长本地的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gdb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调试，调试项目效率较为低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下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、不能熟练虚拟机本地测试，更多的是采用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线上测试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、不同成员分工写的函数合在一起时会有冲突导致达不到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较好的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效果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28575" y="0"/>
            <a:ext cx="12192000" cy="6858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77480" y="104356"/>
            <a:ext cx="4837040" cy="672325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95093" y="2726633"/>
            <a:ext cx="99446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solidFill>
                  <a:schemeClr val="bg1"/>
                </a:solidFill>
                <a:cs typeface="+mn-ea"/>
                <a:sym typeface="+mn-lt"/>
              </a:rPr>
              <a:t>感谢您的观看</a:t>
            </a:r>
            <a:endParaRPr lang="zh-CN" altLang="en-US" sz="5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00230" y="1599567"/>
            <a:ext cx="8547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cs typeface="+mn-ea"/>
                <a:sym typeface="+mn-lt"/>
              </a:rPr>
              <a:t>THANK YOU FOR YOUR WATCHING</a:t>
            </a:r>
            <a:endParaRPr lang="zh-CN" altLang="en-US" sz="280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822248" y="4253705"/>
            <a:ext cx="8547504" cy="0"/>
          </a:xfrm>
          <a:prstGeom prst="line">
            <a:avLst/>
          </a:prstGeom>
          <a:ln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图片 99"/>
          <p:cNvPicPr/>
          <p:nvPr>
            <p:custDataLst>
              <p:tags r:id="rId3"/>
            </p:custDataLst>
          </p:nvPr>
        </p:nvPicPr>
        <p:blipFill>
          <a:blip r:embed="rId4"/>
          <a:srcRect l="22739" t="11360" r="22527" b="11651"/>
          <a:stretch>
            <a:fillRect/>
          </a:stretch>
        </p:blipFill>
        <p:spPr>
          <a:xfrm>
            <a:off x="109855" y="202565"/>
            <a:ext cx="596900" cy="585470"/>
          </a:xfrm>
          <a:prstGeom prst="ellipse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7" grpId="0"/>
      <p:bldP spid="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56845" y="-366395"/>
            <a:ext cx="12348845" cy="735330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1532255" y="2074545"/>
            <a:ext cx="2004060" cy="240474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314116" y="3050815"/>
            <a:ext cx="16539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  <a:cs typeface="+mn-ea"/>
                <a:sym typeface="+mn-lt"/>
              </a:rPr>
              <a:t>大纲</a:t>
            </a:r>
            <a:endParaRPr lang="zh-CN" altLang="en-US" sz="36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343015" y="1188720"/>
            <a:ext cx="2705100" cy="664210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完成项目情况</a:t>
            </a:r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汇总</a:t>
            </a:r>
            <a:endParaRPr lang="zh-CN" altLang="en-US" sz="2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223969" y="2268361"/>
            <a:ext cx="1704740" cy="4603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团队</a:t>
            </a:r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分工</a:t>
            </a:r>
            <a:endParaRPr lang="zh-CN" altLang="en-US" sz="2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176645" y="3414395"/>
            <a:ext cx="3656965" cy="645160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抢分大作战</a:t>
            </a:r>
            <a:r>
              <a:rPr lang="en-US" altLang="zh-CN" sz="2400">
                <a:solidFill>
                  <a:schemeClr val="bg1"/>
                </a:solidFill>
                <a:cs typeface="+mn-ea"/>
                <a:sym typeface="+mn-lt"/>
              </a:rPr>
              <a:t>AI</a:t>
            </a:r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算法</a:t>
            </a:r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说明</a:t>
            </a:r>
            <a:endParaRPr lang="zh-CN" altLang="en-US" sz="2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309995" y="4545330"/>
            <a:ext cx="1936750" cy="664210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收获与</a:t>
            </a:r>
            <a:r>
              <a:rPr lang="zh-CN" altLang="en-US" sz="2400">
                <a:solidFill>
                  <a:schemeClr val="bg1"/>
                </a:solidFill>
                <a:cs typeface="+mn-ea"/>
                <a:sym typeface="+mn-lt"/>
              </a:rPr>
              <a:t>反思</a:t>
            </a:r>
            <a:endParaRPr lang="zh-CN" altLang="en-US" sz="240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endParaRPr lang="zh-CN" altLang="en-US" sz="2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393950" y="3599180"/>
            <a:ext cx="31781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  <a:cs typeface="+mn-ea"/>
                <a:sym typeface="+mn-lt"/>
              </a:rPr>
              <a:t>CONTENTS</a:t>
            </a:r>
            <a:endParaRPr lang="zh-CN" altLang="en-US" sz="2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451911" y="3981166"/>
            <a:ext cx="32799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  <a:cs typeface="+mn-ea"/>
                <a:sym typeface="+mn-lt"/>
              </a:rPr>
              <a:t>402-NEVER-QUEUE</a:t>
            </a:r>
            <a:endParaRPr lang="en-US" altLang="zh-CN" sz="1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任意多边形 33"/>
          <p:cNvSpPr>
            <a:spLocks noChangeAspect="1"/>
          </p:cNvSpPr>
          <p:nvPr/>
        </p:nvSpPr>
        <p:spPr>
          <a:xfrm>
            <a:off x="5602662" y="4681679"/>
            <a:ext cx="333026" cy="324000"/>
          </a:xfrm>
          <a:custGeom>
            <a:avLst/>
            <a:gdLst>
              <a:gd name="connsiteX0" fmla="*/ 3767944 w 4447469"/>
              <a:gd name="connsiteY0" fmla="*/ 676597 h 4326925"/>
              <a:gd name="connsiteX1" fmla="*/ 720511 w 4447469"/>
              <a:gd name="connsiteY1" fmla="*/ 2247891 h 4326925"/>
              <a:gd name="connsiteX2" fmla="*/ 2077102 w 4447469"/>
              <a:gd name="connsiteY2" fmla="*/ 2247891 h 4326925"/>
              <a:gd name="connsiteX3" fmla="*/ 2077102 w 4447469"/>
              <a:gd name="connsiteY3" fmla="*/ 2356224 h 4326925"/>
              <a:gd name="connsiteX4" fmla="*/ 2090753 w 4447469"/>
              <a:gd name="connsiteY4" fmla="*/ 2356224 h 4326925"/>
              <a:gd name="connsiteX5" fmla="*/ 2090753 w 4447469"/>
              <a:gd name="connsiteY5" fmla="*/ 3675247 h 4326925"/>
              <a:gd name="connsiteX6" fmla="*/ 4447469 w 4447469"/>
              <a:gd name="connsiteY6" fmla="*/ 0 h 4326925"/>
              <a:gd name="connsiteX7" fmla="*/ 4110337 w 4447469"/>
              <a:gd name="connsiteY7" fmla="*/ 649743 h 4326925"/>
              <a:gd name="connsiteX8" fmla="*/ 4112328 w 4447469"/>
              <a:gd name="connsiteY8" fmla="*/ 650857 h 4326925"/>
              <a:gd name="connsiteX9" fmla="*/ 4076792 w 4447469"/>
              <a:gd name="connsiteY9" fmla="*/ 714393 h 4326925"/>
              <a:gd name="connsiteX10" fmla="*/ 3988907 w 4447469"/>
              <a:gd name="connsiteY10" fmla="*/ 883769 h 4326925"/>
              <a:gd name="connsiteX11" fmla="*/ 3984514 w 4447469"/>
              <a:gd name="connsiteY11" fmla="*/ 879375 h 4326925"/>
              <a:gd name="connsiteX12" fmla="*/ 2056247 w 4447469"/>
              <a:gd name="connsiteY12" fmla="*/ 4326925 h 4326925"/>
              <a:gd name="connsiteX13" fmla="*/ 1815388 w 4447469"/>
              <a:gd name="connsiteY13" fmla="*/ 4192208 h 4326925"/>
              <a:gd name="connsiteX14" fmla="*/ 1802753 w 4447469"/>
              <a:gd name="connsiteY14" fmla="*/ 4192208 h 4326925"/>
              <a:gd name="connsiteX15" fmla="*/ 1802753 w 4447469"/>
              <a:gd name="connsiteY15" fmla="*/ 2535891 h 4326925"/>
              <a:gd name="connsiteX16" fmla="*/ 161952 w 4447469"/>
              <a:gd name="connsiteY16" fmla="*/ 2535891 h 4326925"/>
              <a:gd name="connsiteX17" fmla="*/ 131984 w 4447469"/>
              <a:gd name="connsiteY17" fmla="*/ 2551343 h 4326925"/>
              <a:gd name="connsiteX18" fmla="*/ 0 w 4447469"/>
              <a:gd name="connsiteY18" fmla="*/ 2295366 h 4326925"/>
              <a:gd name="connsiteX19" fmla="*/ 3743658 w 4447469"/>
              <a:gd name="connsiteY19" fmla="*/ 365089 h 4326925"/>
              <a:gd name="connsiteX20" fmla="*/ 3743697 w 4447469"/>
              <a:gd name="connsiteY20" fmla="*/ 365166 h 4326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447469" h="4326925">
                <a:moveTo>
                  <a:pt x="3767944" y="676597"/>
                </a:moveTo>
                <a:lnTo>
                  <a:pt x="720511" y="2247891"/>
                </a:lnTo>
                <a:lnTo>
                  <a:pt x="2077102" y="2247891"/>
                </a:lnTo>
                <a:lnTo>
                  <a:pt x="2077102" y="2356224"/>
                </a:lnTo>
                <a:lnTo>
                  <a:pt x="2090753" y="2356224"/>
                </a:lnTo>
                <a:lnTo>
                  <a:pt x="2090753" y="3675247"/>
                </a:lnTo>
                <a:close/>
                <a:moveTo>
                  <a:pt x="4447469" y="0"/>
                </a:moveTo>
                <a:lnTo>
                  <a:pt x="4110337" y="649743"/>
                </a:lnTo>
                <a:lnTo>
                  <a:pt x="4112328" y="650857"/>
                </a:lnTo>
                <a:lnTo>
                  <a:pt x="4076792" y="714393"/>
                </a:lnTo>
                <a:lnTo>
                  <a:pt x="3988907" y="883769"/>
                </a:lnTo>
                <a:lnTo>
                  <a:pt x="3984514" y="879375"/>
                </a:lnTo>
                <a:lnTo>
                  <a:pt x="2056247" y="4326925"/>
                </a:lnTo>
                <a:lnTo>
                  <a:pt x="1815388" y="4192208"/>
                </a:lnTo>
                <a:lnTo>
                  <a:pt x="1802753" y="4192208"/>
                </a:lnTo>
                <a:lnTo>
                  <a:pt x="1802753" y="2535891"/>
                </a:lnTo>
                <a:lnTo>
                  <a:pt x="161952" y="2535891"/>
                </a:lnTo>
                <a:lnTo>
                  <a:pt x="131984" y="2551343"/>
                </a:lnTo>
                <a:lnTo>
                  <a:pt x="0" y="2295366"/>
                </a:lnTo>
                <a:lnTo>
                  <a:pt x="3743658" y="365089"/>
                </a:lnTo>
                <a:lnTo>
                  <a:pt x="3743697" y="3651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5572182" y="3543124"/>
            <a:ext cx="333026" cy="324000"/>
          </a:xfrm>
          <a:custGeom>
            <a:avLst/>
            <a:gdLst>
              <a:gd name="connsiteX0" fmla="*/ 3767944 w 4447469"/>
              <a:gd name="connsiteY0" fmla="*/ 676597 h 4326925"/>
              <a:gd name="connsiteX1" fmla="*/ 720511 w 4447469"/>
              <a:gd name="connsiteY1" fmla="*/ 2247891 h 4326925"/>
              <a:gd name="connsiteX2" fmla="*/ 2077102 w 4447469"/>
              <a:gd name="connsiteY2" fmla="*/ 2247891 h 4326925"/>
              <a:gd name="connsiteX3" fmla="*/ 2077102 w 4447469"/>
              <a:gd name="connsiteY3" fmla="*/ 2356224 h 4326925"/>
              <a:gd name="connsiteX4" fmla="*/ 2090753 w 4447469"/>
              <a:gd name="connsiteY4" fmla="*/ 2356224 h 4326925"/>
              <a:gd name="connsiteX5" fmla="*/ 2090753 w 4447469"/>
              <a:gd name="connsiteY5" fmla="*/ 3675247 h 4326925"/>
              <a:gd name="connsiteX6" fmla="*/ 4447469 w 4447469"/>
              <a:gd name="connsiteY6" fmla="*/ 0 h 4326925"/>
              <a:gd name="connsiteX7" fmla="*/ 4110337 w 4447469"/>
              <a:gd name="connsiteY7" fmla="*/ 649743 h 4326925"/>
              <a:gd name="connsiteX8" fmla="*/ 4112328 w 4447469"/>
              <a:gd name="connsiteY8" fmla="*/ 650857 h 4326925"/>
              <a:gd name="connsiteX9" fmla="*/ 4076792 w 4447469"/>
              <a:gd name="connsiteY9" fmla="*/ 714393 h 4326925"/>
              <a:gd name="connsiteX10" fmla="*/ 3988907 w 4447469"/>
              <a:gd name="connsiteY10" fmla="*/ 883769 h 4326925"/>
              <a:gd name="connsiteX11" fmla="*/ 3984514 w 4447469"/>
              <a:gd name="connsiteY11" fmla="*/ 879375 h 4326925"/>
              <a:gd name="connsiteX12" fmla="*/ 2056247 w 4447469"/>
              <a:gd name="connsiteY12" fmla="*/ 4326925 h 4326925"/>
              <a:gd name="connsiteX13" fmla="*/ 1815388 w 4447469"/>
              <a:gd name="connsiteY13" fmla="*/ 4192208 h 4326925"/>
              <a:gd name="connsiteX14" fmla="*/ 1802753 w 4447469"/>
              <a:gd name="connsiteY14" fmla="*/ 4192208 h 4326925"/>
              <a:gd name="connsiteX15" fmla="*/ 1802753 w 4447469"/>
              <a:gd name="connsiteY15" fmla="*/ 2535891 h 4326925"/>
              <a:gd name="connsiteX16" fmla="*/ 161952 w 4447469"/>
              <a:gd name="connsiteY16" fmla="*/ 2535891 h 4326925"/>
              <a:gd name="connsiteX17" fmla="*/ 131984 w 4447469"/>
              <a:gd name="connsiteY17" fmla="*/ 2551343 h 4326925"/>
              <a:gd name="connsiteX18" fmla="*/ 0 w 4447469"/>
              <a:gd name="connsiteY18" fmla="*/ 2295366 h 4326925"/>
              <a:gd name="connsiteX19" fmla="*/ 3743658 w 4447469"/>
              <a:gd name="connsiteY19" fmla="*/ 365089 h 4326925"/>
              <a:gd name="connsiteX20" fmla="*/ 3743697 w 4447469"/>
              <a:gd name="connsiteY20" fmla="*/ 365166 h 4326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447469" h="4326925">
                <a:moveTo>
                  <a:pt x="3767944" y="676597"/>
                </a:moveTo>
                <a:lnTo>
                  <a:pt x="720511" y="2247891"/>
                </a:lnTo>
                <a:lnTo>
                  <a:pt x="2077102" y="2247891"/>
                </a:lnTo>
                <a:lnTo>
                  <a:pt x="2077102" y="2356224"/>
                </a:lnTo>
                <a:lnTo>
                  <a:pt x="2090753" y="2356224"/>
                </a:lnTo>
                <a:lnTo>
                  <a:pt x="2090753" y="3675247"/>
                </a:lnTo>
                <a:close/>
                <a:moveTo>
                  <a:pt x="4447469" y="0"/>
                </a:moveTo>
                <a:lnTo>
                  <a:pt x="4110337" y="649743"/>
                </a:lnTo>
                <a:lnTo>
                  <a:pt x="4112328" y="650857"/>
                </a:lnTo>
                <a:lnTo>
                  <a:pt x="4076792" y="714393"/>
                </a:lnTo>
                <a:lnTo>
                  <a:pt x="3988907" y="883769"/>
                </a:lnTo>
                <a:lnTo>
                  <a:pt x="3984514" y="879375"/>
                </a:lnTo>
                <a:lnTo>
                  <a:pt x="2056247" y="4326925"/>
                </a:lnTo>
                <a:lnTo>
                  <a:pt x="1815388" y="4192208"/>
                </a:lnTo>
                <a:lnTo>
                  <a:pt x="1802753" y="4192208"/>
                </a:lnTo>
                <a:lnTo>
                  <a:pt x="1802753" y="2535891"/>
                </a:lnTo>
                <a:lnTo>
                  <a:pt x="161952" y="2535891"/>
                </a:lnTo>
                <a:lnTo>
                  <a:pt x="131984" y="2551343"/>
                </a:lnTo>
                <a:lnTo>
                  <a:pt x="0" y="2295366"/>
                </a:lnTo>
                <a:lnTo>
                  <a:pt x="3743658" y="365089"/>
                </a:lnTo>
                <a:lnTo>
                  <a:pt x="3743697" y="3651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任意多边形 3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5573452" y="2404569"/>
            <a:ext cx="333026" cy="324000"/>
          </a:xfrm>
          <a:custGeom>
            <a:avLst/>
            <a:gdLst>
              <a:gd name="connsiteX0" fmla="*/ 3767944 w 4447469"/>
              <a:gd name="connsiteY0" fmla="*/ 676597 h 4326925"/>
              <a:gd name="connsiteX1" fmla="*/ 720511 w 4447469"/>
              <a:gd name="connsiteY1" fmla="*/ 2247891 h 4326925"/>
              <a:gd name="connsiteX2" fmla="*/ 2077102 w 4447469"/>
              <a:gd name="connsiteY2" fmla="*/ 2247891 h 4326925"/>
              <a:gd name="connsiteX3" fmla="*/ 2077102 w 4447469"/>
              <a:gd name="connsiteY3" fmla="*/ 2356224 h 4326925"/>
              <a:gd name="connsiteX4" fmla="*/ 2090753 w 4447469"/>
              <a:gd name="connsiteY4" fmla="*/ 2356224 h 4326925"/>
              <a:gd name="connsiteX5" fmla="*/ 2090753 w 4447469"/>
              <a:gd name="connsiteY5" fmla="*/ 3675247 h 4326925"/>
              <a:gd name="connsiteX6" fmla="*/ 4447469 w 4447469"/>
              <a:gd name="connsiteY6" fmla="*/ 0 h 4326925"/>
              <a:gd name="connsiteX7" fmla="*/ 4110337 w 4447469"/>
              <a:gd name="connsiteY7" fmla="*/ 649743 h 4326925"/>
              <a:gd name="connsiteX8" fmla="*/ 4112328 w 4447469"/>
              <a:gd name="connsiteY8" fmla="*/ 650857 h 4326925"/>
              <a:gd name="connsiteX9" fmla="*/ 4076792 w 4447469"/>
              <a:gd name="connsiteY9" fmla="*/ 714393 h 4326925"/>
              <a:gd name="connsiteX10" fmla="*/ 3988907 w 4447469"/>
              <a:gd name="connsiteY10" fmla="*/ 883769 h 4326925"/>
              <a:gd name="connsiteX11" fmla="*/ 3984514 w 4447469"/>
              <a:gd name="connsiteY11" fmla="*/ 879375 h 4326925"/>
              <a:gd name="connsiteX12" fmla="*/ 2056247 w 4447469"/>
              <a:gd name="connsiteY12" fmla="*/ 4326925 h 4326925"/>
              <a:gd name="connsiteX13" fmla="*/ 1815388 w 4447469"/>
              <a:gd name="connsiteY13" fmla="*/ 4192208 h 4326925"/>
              <a:gd name="connsiteX14" fmla="*/ 1802753 w 4447469"/>
              <a:gd name="connsiteY14" fmla="*/ 4192208 h 4326925"/>
              <a:gd name="connsiteX15" fmla="*/ 1802753 w 4447469"/>
              <a:gd name="connsiteY15" fmla="*/ 2535891 h 4326925"/>
              <a:gd name="connsiteX16" fmla="*/ 161952 w 4447469"/>
              <a:gd name="connsiteY16" fmla="*/ 2535891 h 4326925"/>
              <a:gd name="connsiteX17" fmla="*/ 131984 w 4447469"/>
              <a:gd name="connsiteY17" fmla="*/ 2551343 h 4326925"/>
              <a:gd name="connsiteX18" fmla="*/ 0 w 4447469"/>
              <a:gd name="connsiteY18" fmla="*/ 2295366 h 4326925"/>
              <a:gd name="connsiteX19" fmla="*/ 3743658 w 4447469"/>
              <a:gd name="connsiteY19" fmla="*/ 365089 h 4326925"/>
              <a:gd name="connsiteX20" fmla="*/ 3743697 w 4447469"/>
              <a:gd name="connsiteY20" fmla="*/ 365166 h 4326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447469" h="4326925">
                <a:moveTo>
                  <a:pt x="3767944" y="676597"/>
                </a:moveTo>
                <a:lnTo>
                  <a:pt x="720511" y="2247891"/>
                </a:lnTo>
                <a:lnTo>
                  <a:pt x="2077102" y="2247891"/>
                </a:lnTo>
                <a:lnTo>
                  <a:pt x="2077102" y="2356224"/>
                </a:lnTo>
                <a:lnTo>
                  <a:pt x="2090753" y="2356224"/>
                </a:lnTo>
                <a:lnTo>
                  <a:pt x="2090753" y="3675247"/>
                </a:lnTo>
                <a:close/>
                <a:moveTo>
                  <a:pt x="4447469" y="0"/>
                </a:moveTo>
                <a:lnTo>
                  <a:pt x="4110337" y="649743"/>
                </a:lnTo>
                <a:lnTo>
                  <a:pt x="4112328" y="650857"/>
                </a:lnTo>
                <a:lnTo>
                  <a:pt x="4076792" y="714393"/>
                </a:lnTo>
                <a:lnTo>
                  <a:pt x="3988907" y="883769"/>
                </a:lnTo>
                <a:lnTo>
                  <a:pt x="3984514" y="879375"/>
                </a:lnTo>
                <a:lnTo>
                  <a:pt x="2056247" y="4326925"/>
                </a:lnTo>
                <a:lnTo>
                  <a:pt x="1815388" y="4192208"/>
                </a:lnTo>
                <a:lnTo>
                  <a:pt x="1802753" y="4192208"/>
                </a:lnTo>
                <a:lnTo>
                  <a:pt x="1802753" y="2535891"/>
                </a:lnTo>
                <a:lnTo>
                  <a:pt x="161952" y="2535891"/>
                </a:lnTo>
                <a:lnTo>
                  <a:pt x="131984" y="2551343"/>
                </a:lnTo>
                <a:lnTo>
                  <a:pt x="0" y="2295366"/>
                </a:lnTo>
                <a:lnTo>
                  <a:pt x="3743658" y="365089"/>
                </a:lnTo>
                <a:lnTo>
                  <a:pt x="3743697" y="3651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任意多边形 4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5574087" y="1358724"/>
            <a:ext cx="333026" cy="324000"/>
          </a:xfrm>
          <a:custGeom>
            <a:avLst/>
            <a:gdLst>
              <a:gd name="connsiteX0" fmla="*/ 3767944 w 4447469"/>
              <a:gd name="connsiteY0" fmla="*/ 676597 h 4326925"/>
              <a:gd name="connsiteX1" fmla="*/ 720511 w 4447469"/>
              <a:gd name="connsiteY1" fmla="*/ 2247891 h 4326925"/>
              <a:gd name="connsiteX2" fmla="*/ 2077102 w 4447469"/>
              <a:gd name="connsiteY2" fmla="*/ 2247891 h 4326925"/>
              <a:gd name="connsiteX3" fmla="*/ 2077102 w 4447469"/>
              <a:gd name="connsiteY3" fmla="*/ 2356224 h 4326925"/>
              <a:gd name="connsiteX4" fmla="*/ 2090753 w 4447469"/>
              <a:gd name="connsiteY4" fmla="*/ 2356224 h 4326925"/>
              <a:gd name="connsiteX5" fmla="*/ 2090753 w 4447469"/>
              <a:gd name="connsiteY5" fmla="*/ 3675247 h 4326925"/>
              <a:gd name="connsiteX6" fmla="*/ 4447469 w 4447469"/>
              <a:gd name="connsiteY6" fmla="*/ 0 h 4326925"/>
              <a:gd name="connsiteX7" fmla="*/ 4110337 w 4447469"/>
              <a:gd name="connsiteY7" fmla="*/ 649743 h 4326925"/>
              <a:gd name="connsiteX8" fmla="*/ 4112328 w 4447469"/>
              <a:gd name="connsiteY8" fmla="*/ 650857 h 4326925"/>
              <a:gd name="connsiteX9" fmla="*/ 4076792 w 4447469"/>
              <a:gd name="connsiteY9" fmla="*/ 714393 h 4326925"/>
              <a:gd name="connsiteX10" fmla="*/ 3988907 w 4447469"/>
              <a:gd name="connsiteY10" fmla="*/ 883769 h 4326925"/>
              <a:gd name="connsiteX11" fmla="*/ 3984514 w 4447469"/>
              <a:gd name="connsiteY11" fmla="*/ 879375 h 4326925"/>
              <a:gd name="connsiteX12" fmla="*/ 2056247 w 4447469"/>
              <a:gd name="connsiteY12" fmla="*/ 4326925 h 4326925"/>
              <a:gd name="connsiteX13" fmla="*/ 1815388 w 4447469"/>
              <a:gd name="connsiteY13" fmla="*/ 4192208 h 4326925"/>
              <a:gd name="connsiteX14" fmla="*/ 1802753 w 4447469"/>
              <a:gd name="connsiteY14" fmla="*/ 4192208 h 4326925"/>
              <a:gd name="connsiteX15" fmla="*/ 1802753 w 4447469"/>
              <a:gd name="connsiteY15" fmla="*/ 2535891 h 4326925"/>
              <a:gd name="connsiteX16" fmla="*/ 161952 w 4447469"/>
              <a:gd name="connsiteY16" fmla="*/ 2535891 h 4326925"/>
              <a:gd name="connsiteX17" fmla="*/ 131984 w 4447469"/>
              <a:gd name="connsiteY17" fmla="*/ 2551343 h 4326925"/>
              <a:gd name="connsiteX18" fmla="*/ 0 w 4447469"/>
              <a:gd name="connsiteY18" fmla="*/ 2295366 h 4326925"/>
              <a:gd name="connsiteX19" fmla="*/ 3743658 w 4447469"/>
              <a:gd name="connsiteY19" fmla="*/ 365089 h 4326925"/>
              <a:gd name="connsiteX20" fmla="*/ 3743697 w 4447469"/>
              <a:gd name="connsiteY20" fmla="*/ 365166 h 4326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447469" h="4326925">
                <a:moveTo>
                  <a:pt x="3767944" y="676597"/>
                </a:moveTo>
                <a:lnTo>
                  <a:pt x="720511" y="2247891"/>
                </a:lnTo>
                <a:lnTo>
                  <a:pt x="2077102" y="2247891"/>
                </a:lnTo>
                <a:lnTo>
                  <a:pt x="2077102" y="2356224"/>
                </a:lnTo>
                <a:lnTo>
                  <a:pt x="2090753" y="2356224"/>
                </a:lnTo>
                <a:lnTo>
                  <a:pt x="2090753" y="3675247"/>
                </a:lnTo>
                <a:close/>
                <a:moveTo>
                  <a:pt x="4447469" y="0"/>
                </a:moveTo>
                <a:lnTo>
                  <a:pt x="4110337" y="649743"/>
                </a:lnTo>
                <a:lnTo>
                  <a:pt x="4112328" y="650857"/>
                </a:lnTo>
                <a:lnTo>
                  <a:pt x="4076792" y="714393"/>
                </a:lnTo>
                <a:lnTo>
                  <a:pt x="3988907" y="883769"/>
                </a:lnTo>
                <a:lnTo>
                  <a:pt x="3984514" y="879375"/>
                </a:lnTo>
                <a:lnTo>
                  <a:pt x="2056247" y="4326925"/>
                </a:lnTo>
                <a:lnTo>
                  <a:pt x="1815388" y="4192208"/>
                </a:lnTo>
                <a:lnTo>
                  <a:pt x="1802753" y="4192208"/>
                </a:lnTo>
                <a:lnTo>
                  <a:pt x="1802753" y="2535891"/>
                </a:lnTo>
                <a:lnTo>
                  <a:pt x="161952" y="2535891"/>
                </a:lnTo>
                <a:lnTo>
                  <a:pt x="131984" y="2551343"/>
                </a:lnTo>
                <a:lnTo>
                  <a:pt x="0" y="2295366"/>
                </a:lnTo>
                <a:lnTo>
                  <a:pt x="3743658" y="365089"/>
                </a:lnTo>
                <a:lnTo>
                  <a:pt x="3743697" y="3651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/>
          <p:nvPr>
            <p:custDataLst>
              <p:tags r:id="rId7"/>
            </p:custDataLst>
          </p:nvPr>
        </p:nvPicPr>
        <p:blipFill>
          <a:blip r:embed="rId8"/>
          <a:srcRect l="22739" t="11360" r="22527" b="11651"/>
          <a:stretch>
            <a:fillRect/>
          </a:stretch>
        </p:blipFill>
        <p:spPr>
          <a:xfrm>
            <a:off x="0" y="-203200"/>
            <a:ext cx="596900" cy="585470"/>
          </a:xfrm>
          <a:prstGeom prst="ellipse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8" grpId="0"/>
      <p:bldP spid="23" grpId="1"/>
      <p:bldP spid="29" grpId="3"/>
      <p:bldP spid="31" grpId="5"/>
      <p:bldP spid="40" grpId="9"/>
      <p:bldP spid="25" grpId="11"/>
      <p:bldP spid="32" grpId="12"/>
      <p:bldP spid="34" grpId="13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占位符 16"/>
          <p:cNvSpPr>
            <a:spLocks noGrp="1"/>
          </p:cNvSpPr>
          <p:nvPr>
            <p:ph type="body" sz="quarter" idx="14"/>
          </p:nvPr>
        </p:nvSpPr>
        <p:spPr>
          <a:xfrm>
            <a:off x="1483360" y="3002280"/>
            <a:ext cx="4342130" cy="588645"/>
          </a:xfrm>
        </p:spPr>
        <p:txBody>
          <a:bodyPr>
            <a:noAutofit/>
          </a:bodyPr>
          <a:lstStyle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◎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>
                <a:cs typeface="+mn-ea"/>
                <a:sym typeface="+mn-lt"/>
              </a:rPr>
              <a:t>完成项目情况</a:t>
            </a:r>
            <a:r>
              <a:rPr lang="zh-CN" altLang="en-US">
                <a:cs typeface="+mn-ea"/>
                <a:sym typeface="+mn-lt"/>
              </a:rPr>
              <a:t>汇总</a:t>
            </a:r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5"/>
          </p:nvPr>
        </p:nvSpPr>
        <p:spPr>
          <a:xfrm>
            <a:off x="2112010" y="3681730"/>
            <a:ext cx="3568700" cy="419100"/>
          </a:xfrm>
        </p:spPr>
        <p:txBody>
          <a:bodyPr>
            <a:noAutofit/>
          </a:bodyPr>
          <a:lstStyle/>
          <a:p>
            <a:r>
              <a:rPr lang="en-US" altLang="zh-CN">
                <a:latin typeface="+mn-ea"/>
                <a:cs typeface="+mn-ea"/>
                <a:sym typeface="+mn-lt"/>
              </a:rPr>
              <a:t>COMPLETE PROJECT SUMMARY</a:t>
            </a:r>
            <a:endParaRPr lang="en-US" altLang="zh-CN">
              <a:latin typeface="+mn-ea"/>
              <a:cs typeface="+mn-ea"/>
              <a:sym typeface="+mn-lt"/>
            </a:endParaRPr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rcRect l="22739" t="11360" r="22527" b="11651"/>
          <a:stretch>
            <a:fillRect/>
          </a:stretch>
        </p:blipFill>
        <p:spPr>
          <a:xfrm>
            <a:off x="109855" y="202565"/>
            <a:ext cx="596900" cy="585470"/>
          </a:xfrm>
          <a:prstGeom prst="ellipse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93361" y="52183"/>
            <a:ext cx="1605280" cy="521970"/>
          </a:xfrm>
        </p:spPr>
        <p:txBody>
          <a:bodyPr/>
          <a:lstStyle/>
          <a:p>
            <a:r>
              <a:rPr lang="zh-CN" altLang="en-US"/>
              <a:t>项目</a:t>
            </a:r>
            <a:r>
              <a:rPr lang="zh-CN" altLang="en-US"/>
              <a:t>汇总</a:t>
            </a:r>
            <a:endParaRPr lang="zh-CN" altLang="en-US"/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rcRect l="22739" t="11360" r="22527" b="11651"/>
          <a:stretch>
            <a:fillRect/>
          </a:stretch>
        </p:blipFill>
        <p:spPr>
          <a:xfrm>
            <a:off x="109855" y="202565"/>
            <a:ext cx="596900" cy="585470"/>
          </a:xfrm>
          <a:prstGeom prst="ellipse">
            <a:avLst/>
          </a:prstGeom>
          <a:noFill/>
          <a:ln w="9525">
            <a:noFill/>
          </a:ln>
        </p:spPr>
      </p:pic>
      <p:graphicFrame>
        <p:nvGraphicFramePr>
          <p:cNvPr id="9" name="表格 8"/>
          <p:cNvGraphicFramePr/>
          <p:nvPr>
            <p:custDataLst>
              <p:tags r:id="rId3"/>
            </p:custDataLst>
          </p:nvPr>
        </p:nvGraphicFramePr>
        <p:xfrm>
          <a:off x="334010" y="788670"/>
          <a:ext cx="11742420" cy="5833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5820"/>
                <a:gridCol w="4220845"/>
                <a:gridCol w="5405755"/>
              </a:tblGrid>
              <a:tr h="616585">
                <a:tc>
                  <a:txBody>
                    <a:bodyPr/>
                    <a:p>
                      <a:pPr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/>
                        <a:t>项目名称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/>
                        <a:t>完成情况及成绩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/>
                        <a:t>Git</a:t>
                      </a:r>
                      <a:r>
                        <a:rPr lang="zh-CN" altLang="en-US"/>
                        <a:t>上传情况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2607945">
                <a:tc>
                  <a:txBody>
                    <a:bodyPr/>
                    <a:p>
                      <a:pPr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/>
                        <a:t>高速路网设计实验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100000"/>
                        </a:lnSpc>
                        <a:buNone/>
                      </a:pP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100000"/>
                        </a:lnSpc>
                        <a:buNone/>
                      </a:pPr>
                      <a:endParaRPr lang="zh-CN" altLang="en-US"/>
                    </a:p>
                  </a:txBody>
                  <a:tcPr anchor="ctr" anchorCtr="0"/>
                </a:tc>
              </a:tr>
              <a:tr h="2608580">
                <a:tc>
                  <a:txBody>
                    <a:bodyPr/>
                    <a:p>
                      <a:pPr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/>
                        <a:t>实现自己的</a:t>
                      </a:r>
                      <a:r>
                        <a:rPr lang="en-US" altLang="zh-CN"/>
                        <a:t>Shell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100000"/>
                        </a:lnSpc>
                        <a:buNone/>
                      </a:pP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100000"/>
                        </a:lnSpc>
                        <a:buNone/>
                      </a:pPr>
                      <a:endParaRPr lang="zh-CN" altLang="en-US"/>
                    </a:p>
                  </a:txBody>
                  <a:tcPr anchor="ctr" anchorCtr="0"/>
                </a:tc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487295" y="1645285"/>
            <a:ext cx="3796030" cy="21875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442845" y="4053205"/>
            <a:ext cx="3883660" cy="2307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0700" y="1456055"/>
            <a:ext cx="2874645" cy="16186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2630" y="2162810"/>
            <a:ext cx="3515360" cy="171894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898640" y="4128770"/>
            <a:ext cx="4158615" cy="2338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93361" y="52183"/>
            <a:ext cx="1605280" cy="521970"/>
          </a:xfrm>
        </p:spPr>
        <p:txBody>
          <a:bodyPr/>
          <a:lstStyle/>
          <a:p>
            <a:r>
              <a:rPr lang="zh-CN" altLang="en-US"/>
              <a:t>项目</a:t>
            </a:r>
            <a:r>
              <a:rPr lang="zh-CN" altLang="en-US"/>
              <a:t>汇总</a:t>
            </a:r>
            <a:endParaRPr lang="zh-CN" altLang="en-US"/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rcRect l="22739" t="11360" r="22527" b="11651"/>
          <a:stretch>
            <a:fillRect/>
          </a:stretch>
        </p:blipFill>
        <p:spPr>
          <a:xfrm>
            <a:off x="109855" y="202565"/>
            <a:ext cx="596900" cy="585470"/>
          </a:xfrm>
          <a:prstGeom prst="ellipse">
            <a:avLst/>
          </a:prstGeom>
          <a:noFill/>
          <a:ln w="9525">
            <a:noFill/>
          </a:ln>
        </p:spPr>
      </p:pic>
      <p:graphicFrame>
        <p:nvGraphicFramePr>
          <p:cNvPr id="9" name="表格 8"/>
          <p:cNvGraphicFramePr/>
          <p:nvPr>
            <p:custDataLst>
              <p:tags r:id="rId3"/>
            </p:custDataLst>
          </p:nvPr>
        </p:nvGraphicFramePr>
        <p:xfrm>
          <a:off x="110490" y="788035"/>
          <a:ext cx="11957050" cy="5975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025"/>
                <a:gridCol w="2315210"/>
                <a:gridCol w="5817870"/>
                <a:gridCol w="2988945"/>
              </a:tblGrid>
              <a:tr h="6610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项目名称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完成情况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成绩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Git</a:t>
                      </a:r>
                      <a:r>
                        <a:rPr lang="zh-CN" altLang="en-US"/>
                        <a:t>上传</a:t>
                      </a:r>
                      <a:r>
                        <a:rPr lang="zh-CN" altLang="en-US"/>
                        <a:t>情况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53143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黑白棋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/>
                        <a:t>任务一：</a:t>
                      </a:r>
                      <a:endParaRPr lang="zh-CN" altLang="en-US" sz="1800"/>
                    </a:p>
                    <a:p>
                      <a:pPr algn="l">
                        <a:buNone/>
                      </a:pPr>
                      <a:endParaRPr lang="zh-CN" altLang="en-US" sz="1800"/>
                    </a:p>
                    <a:p>
                      <a:pPr algn="l">
                        <a:buNone/>
                      </a:pPr>
                      <a:r>
                        <a:rPr lang="zh-CN" altLang="en-US" sz="1800"/>
                        <a:t>任务二：</a:t>
                      </a:r>
                      <a:endParaRPr lang="zh-CN" altLang="en-US" sz="1800"/>
                    </a:p>
                    <a:p>
                      <a:pPr algn="l">
                        <a:buNone/>
                      </a:pPr>
                      <a:endParaRPr lang="zh-CN" altLang="en-US" sz="1800"/>
                    </a:p>
                    <a:p>
                      <a:pPr algn="l">
                        <a:buNone/>
                      </a:pPr>
                      <a:r>
                        <a:rPr lang="zh-CN" altLang="en-US" sz="1800"/>
                        <a:t>任务三：</a:t>
                      </a:r>
                      <a:endParaRPr lang="zh-CN" altLang="en-US" sz="1800"/>
                    </a:p>
                    <a:p>
                      <a:pPr algn="l">
                        <a:buNone/>
                      </a:pPr>
                      <a:endParaRPr lang="zh-CN" altLang="en-US" sz="1800"/>
                    </a:p>
                    <a:p>
                      <a:pPr algn="l">
                        <a:buNone/>
                      </a:pPr>
                      <a:r>
                        <a:rPr lang="zh-CN" altLang="en-US" sz="1800"/>
                        <a:t>任务四：</a:t>
                      </a:r>
                      <a:endParaRPr lang="zh-CN" altLang="en-US" sz="1800"/>
                    </a:p>
                    <a:p>
                      <a:pPr algn="l">
                        <a:buNone/>
                      </a:pPr>
                      <a:endParaRPr lang="zh-CN" altLang="en-US" sz="1800"/>
                    </a:p>
                    <a:p>
                      <a:pPr algn="l">
                        <a:buNone/>
                      </a:pPr>
                      <a:r>
                        <a:rPr lang="en-US" altLang="zh-CN" sz="1800"/>
                        <a:t>PK</a:t>
                      </a:r>
                      <a:r>
                        <a:rPr lang="zh-CN" altLang="en-US" sz="1800"/>
                        <a:t>成绩：</a:t>
                      </a:r>
                      <a:endParaRPr lang="zh-CN" altLang="en-US" sz="1800"/>
                    </a:p>
                  </a:txBody>
                  <a:tcPr anchor="t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/>
                </a:tc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292475" y="3990975"/>
            <a:ext cx="2802255" cy="1301750"/>
          </a:xfrm>
          <a:prstGeom prst="rect">
            <a:avLst/>
          </a:prstGeom>
        </p:spPr>
      </p:pic>
      <p:pic>
        <p:nvPicPr>
          <p:cNvPr id="4" name="图片 3" descr="黑白棋PK-Day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6290" y="5363210"/>
            <a:ext cx="2772410" cy="1278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84900" y="5363210"/>
            <a:ext cx="2688590" cy="1278890"/>
          </a:xfrm>
          <a:prstGeom prst="rect">
            <a:avLst/>
          </a:prstGeom>
        </p:spPr>
      </p:pic>
      <p:pic>
        <p:nvPicPr>
          <p:cNvPr id="6" name="图片 5" descr="黑白棋任务一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6640" y="1757045"/>
            <a:ext cx="2035175" cy="8839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56005" y="2849245"/>
            <a:ext cx="2035810" cy="10280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066165" y="4085590"/>
            <a:ext cx="2025650" cy="10229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066165" y="5363210"/>
            <a:ext cx="2025650" cy="1016000"/>
          </a:xfrm>
          <a:prstGeom prst="rect">
            <a:avLst/>
          </a:prstGeom>
        </p:spPr>
      </p:pic>
      <p:pic>
        <p:nvPicPr>
          <p:cNvPr id="11" name="图片 10" descr="黑白棋任务二排名"/>
          <p:cNvPicPr>
            <a:picLocks noChangeAspect="1"/>
          </p:cNvPicPr>
          <p:nvPr/>
        </p:nvPicPr>
        <p:blipFill>
          <a:blip r:embed="rId16"/>
          <a:srcRect l="1453" t="56153" b="39447"/>
          <a:stretch>
            <a:fillRect/>
          </a:stretch>
        </p:blipFill>
        <p:spPr>
          <a:xfrm>
            <a:off x="3335655" y="2356485"/>
            <a:ext cx="3539490" cy="221615"/>
          </a:xfrm>
          <a:prstGeom prst="rect">
            <a:avLst/>
          </a:prstGeom>
        </p:spPr>
      </p:pic>
      <p:pic>
        <p:nvPicPr>
          <p:cNvPr id="12" name="图片 11" descr="黑白棋任务一排名"/>
          <p:cNvPicPr>
            <a:picLocks noChangeAspect="1"/>
          </p:cNvPicPr>
          <p:nvPr/>
        </p:nvPicPr>
        <p:blipFill>
          <a:blip r:embed="rId17"/>
          <a:srcRect t="27836" r="660" b="67200"/>
          <a:stretch>
            <a:fillRect/>
          </a:stretch>
        </p:blipFill>
        <p:spPr>
          <a:xfrm>
            <a:off x="3336290" y="1757045"/>
            <a:ext cx="3538855" cy="22669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rcRect l="1223" t="17213" r="939" b="78054"/>
          <a:stretch>
            <a:fillRect/>
          </a:stretch>
        </p:blipFill>
        <p:spPr>
          <a:xfrm>
            <a:off x="3336290" y="2882265"/>
            <a:ext cx="3538855" cy="2254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rcRect l="1453" t="50144" b="44587"/>
          <a:stretch>
            <a:fillRect/>
          </a:stretch>
        </p:blipFill>
        <p:spPr>
          <a:xfrm>
            <a:off x="3387725" y="3447415"/>
            <a:ext cx="3487420" cy="209550"/>
          </a:xfrm>
          <a:prstGeom prst="rect">
            <a:avLst/>
          </a:prstGeom>
        </p:spPr>
      </p:pic>
      <p:graphicFrame>
        <p:nvGraphicFramePr>
          <p:cNvPr id="16" name="表格 15"/>
          <p:cNvGraphicFramePr/>
          <p:nvPr/>
        </p:nvGraphicFramePr>
        <p:xfrm>
          <a:off x="6184900" y="4655820"/>
          <a:ext cx="2811145" cy="395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1145"/>
              </a:tblGrid>
              <a:tr h="3956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0">
                          <a:solidFill>
                            <a:schemeClr val="tx1"/>
                          </a:solidFill>
                        </a:rPr>
                        <a:t>在</a:t>
                      </a:r>
                      <a:r>
                        <a:rPr lang="en-US" altLang="zh-CN" b="0">
                          <a:solidFill>
                            <a:schemeClr val="tx1"/>
                          </a:solidFill>
                        </a:rPr>
                        <a:t>PK</a:t>
                      </a:r>
                      <a:r>
                        <a:rPr lang="zh-CN" altLang="en-US" b="0">
                          <a:solidFill>
                            <a:schemeClr val="tx1"/>
                          </a:solidFill>
                        </a:rPr>
                        <a:t>中取得了不错的成绩</a:t>
                      </a:r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8" name="图片 1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116060" y="2690495"/>
            <a:ext cx="2891155" cy="2183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93361" y="52183"/>
            <a:ext cx="1605280" cy="521970"/>
          </a:xfrm>
        </p:spPr>
        <p:txBody>
          <a:bodyPr/>
          <a:lstStyle/>
          <a:p>
            <a:r>
              <a:rPr lang="zh-CN" altLang="en-US"/>
              <a:t>项目</a:t>
            </a:r>
            <a:r>
              <a:rPr lang="zh-CN" altLang="en-US"/>
              <a:t>汇总</a:t>
            </a:r>
            <a:endParaRPr lang="zh-CN" altLang="en-US"/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rcRect l="22739" t="11360" r="22527" b="11651"/>
          <a:stretch>
            <a:fillRect/>
          </a:stretch>
        </p:blipFill>
        <p:spPr>
          <a:xfrm>
            <a:off x="109855" y="202565"/>
            <a:ext cx="596900" cy="585470"/>
          </a:xfrm>
          <a:prstGeom prst="ellipse">
            <a:avLst/>
          </a:prstGeom>
          <a:noFill/>
          <a:ln w="9525">
            <a:noFill/>
          </a:ln>
        </p:spPr>
      </p:pic>
      <p:graphicFrame>
        <p:nvGraphicFramePr>
          <p:cNvPr id="9" name="表格 8"/>
          <p:cNvGraphicFramePr/>
          <p:nvPr>
            <p:custDataLst>
              <p:tags r:id="rId3"/>
            </p:custDataLst>
          </p:nvPr>
        </p:nvGraphicFramePr>
        <p:xfrm>
          <a:off x="43815" y="787400"/>
          <a:ext cx="12023725" cy="6038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535"/>
                <a:gridCol w="2624455"/>
                <a:gridCol w="5388610"/>
                <a:gridCol w="3286125"/>
              </a:tblGrid>
              <a:tr h="640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项目名称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完成情况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成绩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Git</a:t>
                      </a:r>
                      <a:r>
                        <a:rPr lang="zh-CN" altLang="en-US"/>
                        <a:t>上传</a:t>
                      </a:r>
                      <a:r>
                        <a:rPr lang="zh-CN" altLang="en-US"/>
                        <a:t>情况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53987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蒜头抢分</a:t>
                      </a:r>
                      <a:r>
                        <a:rPr lang="zh-CN" altLang="en-US"/>
                        <a:t>大作战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/>
                </a:tc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40" y="1411605"/>
            <a:ext cx="2538095" cy="13430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275" y="2735580"/>
            <a:ext cx="2537460" cy="13976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275" y="4178935"/>
            <a:ext cx="2538095" cy="13144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275" y="5511800"/>
            <a:ext cx="2538095" cy="1320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3010" y="2426335"/>
            <a:ext cx="3185795" cy="23971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r="33730"/>
          <a:stretch>
            <a:fillRect/>
          </a:stretch>
        </p:blipFill>
        <p:spPr>
          <a:xfrm>
            <a:off x="3461385" y="1904365"/>
            <a:ext cx="5188585" cy="437134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139180" y="2235835"/>
            <a:ext cx="2472690" cy="60833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707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638290" y="4993005"/>
            <a:ext cx="1254125" cy="14160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707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081270" y="5706745"/>
            <a:ext cx="1271905" cy="12382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707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552190" y="5902960"/>
            <a:ext cx="1255395" cy="13208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707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1334770" y="3309620"/>
            <a:ext cx="3795395" cy="563245"/>
          </a:xfrm>
        </p:spPr>
        <p:txBody>
          <a:bodyPr>
            <a:noAutofit/>
          </a:bodyPr>
          <a:lstStyle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◎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团队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分工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2447290" y="4128770"/>
            <a:ext cx="3972560" cy="357505"/>
          </a:xfrm>
        </p:spPr>
        <p:txBody>
          <a:bodyPr>
            <a:noAutofit/>
          </a:bodyPr>
          <a:lstStyle/>
          <a:p>
            <a:r>
              <a:rPr lang="en-US" altLang="zh-CN">
                <a:latin typeface="+mn-ea"/>
                <a:cs typeface="+mn-ea"/>
                <a:sym typeface="+mn-lt"/>
              </a:rPr>
              <a:t>DIVISION OF LABOR OF THE TEAM</a:t>
            </a:r>
            <a:endParaRPr lang="en-US" altLang="zh-CN">
              <a:latin typeface="+mn-ea"/>
              <a:cs typeface="+mn-ea"/>
              <a:sym typeface="+mn-lt"/>
            </a:endParaRPr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rcRect l="22739" t="11360" r="22527" b="11651"/>
          <a:stretch>
            <a:fillRect/>
          </a:stretch>
        </p:blipFill>
        <p:spPr>
          <a:xfrm>
            <a:off x="109855" y="202565"/>
            <a:ext cx="596900" cy="585470"/>
          </a:xfrm>
          <a:prstGeom prst="ellipse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93361" y="52183"/>
            <a:ext cx="1605280" cy="521970"/>
          </a:xfrm>
        </p:spPr>
        <p:txBody>
          <a:bodyPr/>
          <a:lstStyle/>
          <a:p>
            <a:r>
              <a:rPr lang="zh-CN" altLang="en-US"/>
              <a:t>团队</a:t>
            </a:r>
            <a:r>
              <a:rPr lang="zh-CN" altLang="en-US"/>
              <a:t>分工</a:t>
            </a:r>
            <a:endParaRPr lang="zh-CN" altLang="en-US"/>
          </a:p>
        </p:txBody>
      </p:sp>
      <p:pic>
        <p:nvPicPr>
          <p:cNvPr id="100" name="图片 99"/>
          <p:cNvPicPr/>
          <p:nvPr>
            <p:custDataLst>
              <p:tags r:id="rId2"/>
            </p:custDataLst>
          </p:nvPr>
        </p:nvPicPr>
        <p:blipFill>
          <a:blip r:embed="rId3"/>
          <a:srcRect l="22739" t="11360" r="22527" b="11651"/>
          <a:stretch>
            <a:fillRect/>
          </a:stretch>
        </p:blipFill>
        <p:spPr>
          <a:xfrm>
            <a:off x="109855" y="202565"/>
            <a:ext cx="596900" cy="585470"/>
          </a:xfrm>
          <a:prstGeom prst="ellipse">
            <a:avLst/>
          </a:prstGeom>
          <a:noFill/>
          <a:ln w="9525">
            <a:noFill/>
          </a:ln>
        </p:spPr>
      </p:pic>
      <p:graphicFrame>
        <p:nvGraphicFramePr>
          <p:cNvPr id="4" name="表格 3"/>
          <p:cNvGraphicFramePr/>
          <p:nvPr>
            <p:custDataLst>
              <p:tags r:id="rId4"/>
            </p:custDataLst>
          </p:nvPr>
        </p:nvGraphicFramePr>
        <p:xfrm>
          <a:off x="457835" y="788035"/>
          <a:ext cx="7522210" cy="6041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7855"/>
                <a:gridCol w="5634355"/>
              </a:tblGrid>
              <a:tr h="4813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成员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完成的</a:t>
                      </a:r>
                      <a:r>
                        <a:rPr lang="zh-CN" altLang="en-US"/>
                        <a:t>任务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13106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刘豫吉</a:t>
                      </a:r>
                      <a:endParaRPr lang="zh-CN" altLang="en-US"/>
                    </a:p>
                    <a:p>
                      <a:pPr algn="ctr">
                        <a:buNone/>
                      </a:pPr>
                      <a:r>
                        <a:rPr lang="zh-CN" altLang="en-US"/>
                        <a:t>（</a:t>
                      </a:r>
                      <a:r>
                        <a:rPr lang="zh-CN" altLang="en-US"/>
                        <a:t>队长）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高速路网：</a:t>
                      </a:r>
                      <a:r>
                        <a:rPr lang="en-US" altLang="zh-CN" sz="1600"/>
                        <a:t>state.c</a:t>
                      </a:r>
                      <a:r>
                        <a:rPr lang="zh-CN" altLang="en-US" sz="1600"/>
                        <a:t>中的读入函数，</a:t>
                      </a:r>
                      <a:r>
                        <a:rPr lang="en-US" altLang="zh-CN" sz="1600"/>
                        <a:t>solve1</a:t>
                      </a:r>
                      <a:r>
                        <a:rPr lang="zh-CN" altLang="en-US" sz="1600"/>
                        <a:t>，</a:t>
                      </a:r>
                      <a:r>
                        <a:rPr lang="en-US" altLang="zh-CN" sz="1600"/>
                        <a:t>solve2</a:t>
                      </a:r>
                      <a:endParaRPr lang="zh-CN" altLang="en-US" sz="1600"/>
                    </a:p>
                    <a:p>
                      <a:pPr>
                        <a:buNone/>
                      </a:pPr>
                      <a:r>
                        <a:rPr lang="en-US" altLang="zh-CN" sz="1600"/>
                        <a:t>shell</a:t>
                      </a:r>
                      <a:r>
                        <a:rPr lang="zh-CN" altLang="en-US" sz="1600"/>
                        <a:t>：</a:t>
                      </a:r>
                      <a:r>
                        <a:rPr lang="en-US" altLang="zh-CN" sz="1600">
                          <a:sym typeface="+mn-ea"/>
                        </a:rPr>
                        <a:t>shell.c</a:t>
                      </a:r>
                      <a:r>
                        <a:rPr lang="zh-CN" altLang="en-US" sz="1600">
                          <a:sym typeface="+mn-ea"/>
                        </a:rPr>
                        <a:t>和</a:t>
                      </a:r>
                      <a:r>
                        <a:rPr lang="en-US" altLang="zh-CN" sz="1600"/>
                        <a:t>log.c</a:t>
                      </a:r>
                      <a:r>
                        <a:rPr lang="zh-CN" altLang="en-US" sz="1600"/>
                        <a:t>的</a:t>
                      </a:r>
                      <a:r>
                        <a:rPr lang="en-US" altLang="zh-CN" sz="1600"/>
                        <a:t>debug</a:t>
                      </a:r>
                      <a:r>
                        <a:rPr lang="zh-CN" altLang="en-US" sz="1600"/>
                        <a:t>调试</a:t>
                      </a:r>
                      <a:endParaRPr lang="zh-CN" altLang="en-US" sz="1600"/>
                    </a:p>
                    <a:p>
                      <a:pPr>
                        <a:buNone/>
                      </a:pPr>
                      <a:r>
                        <a:rPr lang="zh-CN" altLang="en-US" sz="1600"/>
                        <a:t>黑白棋：</a:t>
                      </a:r>
                      <a:r>
                        <a:rPr lang="en-US" altLang="zh-CN" sz="1600"/>
                        <a:t>alpha-beta</a:t>
                      </a:r>
                      <a:r>
                        <a:rPr lang="zh-CN" altLang="en-US" sz="1600"/>
                        <a:t>剪枝算法设计、评估</a:t>
                      </a:r>
                      <a:r>
                        <a:rPr lang="zh-CN" altLang="en-US" sz="1600"/>
                        <a:t>函数</a:t>
                      </a:r>
                      <a:endParaRPr lang="zh-CN" altLang="en-US" sz="1600"/>
                    </a:p>
                    <a:p>
                      <a:pPr>
                        <a:buNone/>
                      </a:pPr>
                      <a:r>
                        <a:rPr lang="zh-CN" altLang="en-US" sz="1600"/>
                        <a:t>蒜头抢分大作战：算法设计与构思、</a:t>
                      </a:r>
                      <a:r>
                        <a:rPr lang="en-US" altLang="zh-CN" sz="1600"/>
                        <a:t>min_max</a:t>
                      </a:r>
                      <a:r>
                        <a:rPr lang="zh-CN" altLang="en-US" sz="1600"/>
                        <a:t>函数</a:t>
                      </a:r>
                      <a:endParaRPr lang="zh-CN" altLang="en-US" sz="1600"/>
                    </a:p>
                    <a:p>
                      <a:pPr>
                        <a:buNone/>
                      </a:pPr>
                      <a:r>
                        <a:rPr lang="en-US" altLang="zh-CN" sz="1600"/>
                        <a:t>debug</a:t>
                      </a:r>
                      <a:r>
                        <a:rPr lang="zh-CN" altLang="en-US" sz="1600"/>
                        <a:t>调试、</a:t>
                      </a:r>
                      <a:r>
                        <a:rPr lang="zh-CN" altLang="en-US" sz="1600">
                          <a:sym typeface="+mn-ea"/>
                        </a:rPr>
                        <a:t>搜集网络资料、答辩资料收集</a:t>
                      </a:r>
                      <a:endParaRPr lang="zh-CN" altLang="en-US" sz="1600"/>
                    </a:p>
                  </a:txBody>
                  <a:tcPr/>
                </a:tc>
              </a:tr>
              <a:tr h="1066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任志晗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sym typeface="+mn-ea"/>
                        </a:rPr>
                        <a:t>高速路网：</a:t>
                      </a:r>
                      <a:r>
                        <a:rPr lang="en-US" altLang="zh-CN" sz="1600">
                          <a:sym typeface="+mn-ea"/>
                        </a:rPr>
                        <a:t>state.c</a:t>
                      </a:r>
                      <a:r>
                        <a:rPr lang="zh-CN" altLang="en-US" sz="1600">
                          <a:sym typeface="+mn-ea"/>
                        </a:rPr>
                        <a:t>的</a:t>
                      </a:r>
                      <a:r>
                        <a:rPr lang="en-US" altLang="zh-CN" sz="1600">
                          <a:sym typeface="+mn-ea"/>
                        </a:rPr>
                        <a:t>solve1</a:t>
                      </a:r>
                      <a:endParaRPr lang="zh-CN" altLang="en-US" sz="16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600"/>
                        <a:t>黑白棋：</a:t>
                      </a:r>
                      <a:r>
                        <a:rPr lang="zh-CN" altLang="en-US" sz="1600"/>
                        <a:t>评估函数</a:t>
                      </a:r>
                      <a:endParaRPr lang="zh-CN" altLang="en-US" sz="1600"/>
                    </a:p>
                    <a:p>
                      <a:pPr>
                        <a:buNone/>
                      </a:pPr>
                      <a:r>
                        <a:rPr lang="zh-CN" altLang="en-US" sz="1600">
                          <a:sym typeface="+mn-ea"/>
                        </a:rPr>
                        <a:t>蒜头抢分大作战：算法设计与构思、</a:t>
                      </a:r>
                      <a:r>
                        <a:rPr lang="en-US" altLang="zh-CN" sz="1600">
                          <a:sym typeface="+mn-ea"/>
                        </a:rPr>
                        <a:t>evaluate</a:t>
                      </a:r>
                      <a:r>
                        <a:rPr lang="zh-CN" altLang="en-US" sz="1600">
                          <a:sym typeface="+mn-ea"/>
                        </a:rPr>
                        <a:t>函数</a:t>
                      </a:r>
                      <a:endParaRPr lang="zh-CN" altLang="en-US" sz="16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600">
                          <a:sym typeface="+mn-ea"/>
                        </a:rPr>
                        <a:t>搜集网络资料、</a:t>
                      </a:r>
                      <a:r>
                        <a:rPr lang="zh-CN" altLang="en-US" sz="1600">
                          <a:sym typeface="+mn-ea"/>
                        </a:rPr>
                        <a:t>答辩资料收集</a:t>
                      </a:r>
                      <a:endParaRPr lang="zh-CN" altLang="en-US" sz="1600">
                        <a:sym typeface="+mn-ea"/>
                      </a:endParaRPr>
                    </a:p>
                  </a:txBody>
                  <a:tcPr/>
                </a:tc>
              </a:tr>
              <a:tr h="1066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杨定华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sym typeface="+mn-ea"/>
                        </a:rPr>
                        <a:t>高速路网：</a:t>
                      </a:r>
                      <a:r>
                        <a:rPr lang="en-US" altLang="zh-CN" sz="1600">
                          <a:sym typeface="+mn-ea"/>
                        </a:rPr>
                        <a:t>state.cs</a:t>
                      </a:r>
                      <a:r>
                        <a:rPr lang="zh-CN" altLang="en-US" sz="1600">
                          <a:sym typeface="+mn-ea"/>
                        </a:rPr>
                        <a:t>的</a:t>
                      </a:r>
                      <a:r>
                        <a:rPr lang="en-US" altLang="zh-CN" sz="1600">
                          <a:sym typeface="+mn-ea"/>
                        </a:rPr>
                        <a:t>solve1</a:t>
                      </a:r>
                      <a:endParaRPr lang="en-US" altLang="zh-CN" sz="16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600">
                          <a:sym typeface="+mn-ea"/>
                        </a:rPr>
                        <a:t>黑白棋：判断合法</a:t>
                      </a:r>
                      <a:r>
                        <a:rPr lang="zh-CN" altLang="en-US" sz="1600">
                          <a:sym typeface="+mn-ea"/>
                        </a:rPr>
                        <a:t>性函数</a:t>
                      </a:r>
                      <a:endParaRPr lang="zh-CN" altLang="en-US" sz="16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600">
                          <a:sym typeface="+mn-ea"/>
                        </a:rPr>
                        <a:t>蒜头抢分大作战：算法设计与构思、</a:t>
                      </a:r>
                      <a:r>
                        <a:rPr lang="en-US" altLang="zh-CN" sz="1600">
                          <a:sym typeface="+mn-ea"/>
                        </a:rPr>
                        <a:t>BFS</a:t>
                      </a:r>
                      <a:r>
                        <a:rPr lang="zh-CN" altLang="en-US" sz="1600">
                          <a:sym typeface="+mn-ea"/>
                        </a:rPr>
                        <a:t>函数</a:t>
                      </a:r>
                      <a:endParaRPr lang="zh-CN" altLang="en-US" sz="16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600">
                          <a:sym typeface="+mn-ea"/>
                        </a:rPr>
                        <a:t>搜集网络资料、答辩</a:t>
                      </a:r>
                      <a:r>
                        <a:rPr lang="en-US" altLang="zh-CN" sz="1600">
                          <a:sym typeface="+mn-ea"/>
                        </a:rPr>
                        <a:t>PPT</a:t>
                      </a:r>
                      <a:r>
                        <a:rPr lang="zh-CN" altLang="en-US" sz="1600">
                          <a:sym typeface="+mn-ea"/>
                        </a:rPr>
                        <a:t>制作</a:t>
                      </a:r>
                      <a:endParaRPr lang="zh-CN" altLang="en-US" sz="1600">
                        <a:sym typeface="+mn-ea"/>
                      </a:endParaRPr>
                    </a:p>
                  </a:txBody>
                  <a:tcPr/>
                </a:tc>
              </a:tr>
              <a:tr h="1066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韩颜泽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sym typeface="+mn-ea"/>
                        </a:rPr>
                        <a:t>高速路网：</a:t>
                      </a:r>
                      <a:r>
                        <a:rPr lang="en-US" altLang="zh-CN" sz="1600">
                          <a:sym typeface="+mn-ea"/>
                        </a:rPr>
                        <a:t>state.h</a:t>
                      </a:r>
                      <a:endParaRPr lang="zh-CN" altLang="en-US" sz="16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600">
                          <a:sym typeface="+mn-ea"/>
                        </a:rPr>
                        <a:t>shell:log.c</a:t>
                      </a:r>
                      <a:r>
                        <a:rPr lang="zh-CN" altLang="en-US" sz="1600">
                          <a:sym typeface="+mn-ea"/>
                        </a:rPr>
                        <a:t>、</a:t>
                      </a:r>
                      <a:r>
                        <a:rPr lang="en-US" altLang="zh-CN" sz="1600">
                          <a:sym typeface="+mn-ea"/>
                        </a:rPr>
                        <a:t>shell.c</a:t>
                      </a:r>
                      <a:r>
                        <a:rPr lang="zh-CN" altLang="en-US" sz="1600">
                          <a:sym typeface="+mn-ea"/>
                        </a:rPr>
                        <a:t>的</a:t>
                      </a:r>
                      <a:r>
                        <a:rPr lang="zh-CN" altLang="en-US" sz="1600">
                          <a:sym typeface="+mn-ea"/>
                        </a:rPr>
                        <a:t>编写</a:t>
                      </a:r>
                      <a:endParaRPr lang="zh-CN" altLang="en-US" sz="16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600">
                          <a:sym typeface="+mn-ea"/>
                        </a:rPr>
                        <a:t>黑白棋：返回</a:t>
                      </a:r>
                      <a:r>
                        <a:rPr lang="zh-CN" altLang="en-US" sz="1600">
                          <a:sym typeface="+mn-ea"/>
                        </a:rPr>
                        <a:t>落子位置</a:t>
                      </a:r>
                      <a:endParaRPr lang="zh-CN" altLang="en-US" sz="16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600">
                          <a:sym typeface="+mn-ea"/>
                        </a:rPr>
                        <a:t>搜索策略、</a:t>
                      </a:r>
                      <a:r>
                        <a:rPr lang="zh-CN" altLang="en-US" sz="1600">
                          <a:sym typeface="+mn-ea"/>
                        </a:rPr>
                        <a:t>搜集网络资料、答辩资料收集、</a:t>
                      </a:r>
                      <a:r>
                        <a:rPr lang="zh-CN" altLang="en-US" sz="1600">
                          <a:sym typeface="+mn-ea"/>
                        </a:rPr>
                        <a:t>实验报告</a:t>
                      </a:r>
                      <a:endParaRPr lang="zh-CN" altLang="en-US" sz="1600">
                        <a:sym typeface="+mn-ea"/>
                      </a:endParaRPr>
                    </a:p>
                  </a:txBody>
                  <a:tcPr/>
                </a:tc>
              </a:tr>
              <a:tr h="10490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孟思奇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sym typeface="+mn-ea"/>
                        </a:rPr>
                        <a:t>高速路网：</a:t>
                      </a:r>
                      <a:r>
                        <a:rPr lang="en-US" altLang="zh-CN" sz="1600">
                          <a:sym typeface="+mn-ea"/>
                        </a:rPr>
                        <a:t>state.c</a:t>
                      </a:r>
                      <a:endParaRPr lang="en-US" altLang="zh-CN" sz="16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600">
                          <a:sym typeface="+mn-ea"/>
                        </a:rPr>
                        <a:t>黑白棋：返回落子</a:t>
                      </a:r>
                      <a:r>
                        <a:rPr lang="zh-CN" altLang="en-US" sz="1600">
                          <a:sym typeface="+mn-ea"/>
                        </a:rPr>
                        <a:t>位置</a:t>
                      </a:r>
                      <a:endParaRPr lang="zh-CN" altLang="en-US" sz="16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600">
                          <a:sym typeface="+mn-ea"/>
                        </a:rPr>
                        <a:t>搜集网络资料、答辩资料</a:t>
                      </a:r>
                      <a:r>
                        <a:rPr lang="zh-CN" altLang="en-US" sz="1600">
                          <a:sym typeface="+mn-ea"/>
                        </a:rPr>
                        <a:t>收集</a:t>
                      </a:r>
                      <a:endParaRPr lang="zh-CN" altLang="en-US" sz="1600"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图表 4"/>
          <p:cNvGraphicFramePr/>
          <p:nvPr>
            <p:custDataLst>
              <p:tags r:id="rId5"/>
            </p:custDataLst>
          </p:nvPr>
        </p:nvGraphicFramePr>
        <p:xfrm>
          <a:off x="8046720" y="1597025"/>
          <a:ext cx="4046220" cy="4124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1334770" y="3309620"/>
            <a:ext cx="5123180" cy="615315"/>
          </a:xfrm>
        </p:spPr>
        <p:txBody>
          <a:bodyPr>
            <a:noAutofit/>
          </a:bodyPr>
          <a:lstStyle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◎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>
                <a:cs typeface="+mn-ea"/>
                <a:sym typeface="+mn-lt"/>
              </a:rPr>
              <a:t>抢分大作战</a:t>
            </a:r>
            <a:r>
              <a:rPr lang="en-US" altLang="zh-CN">
                <a:cs typeface="+mn-ea"/>
                <a:sym typeface="+mn-lt"/>
              </a:rPr>
              <a:t>AI</a:t>
            </a:r>
            <a:r>
              <a:rPr lang="zh-CN" altLang="en-US">
                <a:cs typeface="+mn-ea"/>
                <a:sym typeface="+mn-lt"/>
              </a:rPr>
              <a:t>算法说明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1104900" y="4100195"/>
            <a:ext cx="4886325" cy="357505"/>
          </a:xfrm>
        </p:spPr>
        <p:txBody>
          <a:bodyPr>
            <a:noAutofit/>
          </a:bodyPr>
          <a:lstStyle/>
          <a:p>
            <a:r>
              <a:rPr lang="en-US" altLang="zh-CN">
                <a:latin typeface="+mn-ea"/>
                <a:cs typeface="+mn-ea"/>
                <a:sym typeface="+mn-lt"/>
              </a:rPr>
              <a:t>ALGORITHM SPECIFICATION</a:t>
            </a:r>
            <a:endParaRPr lang="en-US" altLang="zh-CN">
              <a:latin typeface="+mn-ea"/>
              <a:cs typeface="+mn-ea"/>
              <a:sym typeface="+mn-lt"/>
            </a:endParaRPr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rcRect l="22739" t="11360" r="22527" b="11651"/>
          <a:stretch>
            <a:fillRect/>
          </a:stretch>
        </p:blipFill>
        <p:spPr>
          <a:xfrm>
            <a:off x="109855" y="202565"/>
            <a:ext cx="596900" cy="585470"/>
          </a:xfrm>
          <a:prstGeom prst="ellipse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UNIT_TABLE_BEAUTIFY" val="smartTable{e3f28631-c40d-4d10-beef-93035fdd2373}"/>
  <p:tag name="TABLE_ENDDRAG_ORIGIN_RECT" val="924*459"/>
  <p:tag name="TABLE_ENDDRAG_RECT" val="26*62*924*459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PLACING_PICTURE_USER_VIEWPORT" val="{&quot;height&quot;:3049,&quot;width&quot;:4564}"/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TABLE_BEAUTIFY" val="smartTable{e3f28631-c40d-4d10-beef-93035fdd2373}"/>
  <p:tag name="TABLE_ENDDRAG_ORIGIN_RECT" val="671*30"/>
  <p:tag name="TABLE_ENDDRAG_RECT" val="144*254*671*30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TABLE_ENDDRAG_ORIGIN_RECT" val="147*147"/>
  <p:tag name="TABLE_ENDDRAG_RECT" val="724*354*147*147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TABLE_BEAUTIFY" val="smartTable{e3f28631-c40d-4d10-beef-93035fdd2373}"/>
  <p:tag name="TABLE_ENDDRAG_ORIGIN_RECT" val="946*475"/>
  <p:tag name="TABLE_ENDDRAG_RECT" val="3*62*946*475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TABLE_BEAUTIFY" val="smartTable{cd0174a8-0a9b-44f3-a288-0e79d5df4c43}"/>
  <p:tag name="TABLE_ENDDRAG_ORIGIN_RECT" val="71*24"/>
  <p:tag name="TABLE_ENDDRAG_RECT" val="144*255*71*24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PLACING_PICTURE_USER_VIEWPORT" val="{&quot;height&quot;:10800,&quot;width&quot;:19200}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TABLE_ENDDRAG_ORIGIN_RECT" val="153*30"/>
  <p:tag name="TABLE_ENDDRAG_RECT" val="8*89*153*31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TABLE_ENDDRAG_ORIGIN_RECT" val="476*64"/>
  <p:tag name="TABLE_ENDDRAG_RECT" val="503*77*476*64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TABLE_ENDDRAG_ORIGIN_RECT" val="633*48"/>
  <p:tag name="TABLE_ENDDRAG_RECT" val="8*111*633*48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TABLE_ENDDRAG_ORIGIN_RECT" val="131*40"/>
  <p:tag name="TABLE_ENDDRAG_RECT" val="144*244*131*40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TABLE_ENDDRAG_ORIGIN_RECT" val="5*7"/>
  <p:tag name="TABLE_ENDDRAG_RECT" val="17*469*6*7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TABLE_BEAUTIFY" val="smartTable{3bc6dad7-fafd-45b6-8bb5-e9b203e1e8e4}"/>
  <p:tag name="TABLE_ENDDRAG_ORIGIN_RECT" val="234*319"/>
  <p:tag name="TABLE_ENDDRAG_RECT" val="700*160*234*319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TABLE_ENDDRAG_ORIGIN_RECT" val="889*485"/>
  <p:tag name="TABLE_ENDDRAG_RECT" val="58*49*889*485"/>
</p:tagLst>
</file>

<file path=ppt/tags/tag52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AS_NET" val="4.0.30319.42000"/>
  <p:tag name="AS_OS" val="Microsoft Windows NT 6.2.9200.0"/>
  <p:tag name="AS_RELEASE_DATE" val="2016.09.30"/>
  <p:tag name="AS_TITLE" val="Aspose.Slides for .NET 2.0"/>
  <p:tag name="AS_VERSION" val="16.9.0.0"/>
  <p:tag name="ISPRING_PLAYERS_CUSTOMIZATION" val="UEsDBBQAAgAIAGhjzkg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BoY85I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GhjzkiQtduluAIAAFMKAAAhAAAAdW5pdmVyc2FsL2ZsYXNoX3NraW5fc2V0dGluZ3MueG1slVZtb9owEP6+X4HYd9K90kkpEqVMqtSt1Vr1u5MciYVjR7ZDx7+fz7EbGwhknCrhu+fxne+NpmpL+eLDZJLmggn5DFpTXirUeN2EFjfTrNVa8FkuuAauZ1zImrDp4uNP+0kTi7zEEjuQYzkbkkPvZm4/YyjOx7c5yhAhF3VD+P5BlGKWkXxbStHy4mJo1b4BySjfGuTVj/lqPeiAUaXvNdRRTOtrlHGURoJSgCF9X6NcZDGSAfOeruxnJKd3df71B7QdVVRb2vITyhCtISXESb5eogzjubk9rsoc5TxBw19toF8+owxCGdmDjC+/+4oyyBBN2/xPjzRSlJjQmHO+iO8cJkhhxg+jukK5SMAHoaOLVXDpsW+9C0Duazj3KY6rFOwJ83qwELDoGYOFli2kiT91NlWJt8dWm/mAxYYwZQChqgc9maCfSKv8NbGux/2BN8qLAOQUPeJVsLaGVRdvAIz1PX61urWrIozvXRcEKGHnlEGEvbJH/jZpPUIGyh75zGgBj5ztj+CHlo7jS3xLXDHPZ99YgRNz9PnyJ29FTw84uCpw7RQeU4sCFgrDeaE1YNXSxOq6kJKjmFJOdrQkmgr+C3HZ3j5GpcmBwXXa6b5KNdUMTrWbjdEs6bBe9hx3o7PG7dj9KPSP684TbXb4zZRoTfKqNj9KajpxPDMkJjHT5DQDt6SBg7znGxFwrO8hUk3kFuSLEGysGy40qLHXi260huBpEuQgTU5nOXWXnEo/b+sM5NpUjYLyWY6VHbCiZcXMn36l8AbFAWPA2lF1Ze7jhL73ZaBwTQBE5pXv2u7QWeqWacpgB372A4V98tDbUmW6dKjhlvoBNjpsOacZ1ZNuVfS9Eq+QQH8C/2rCii4+sIxoe00yZV8WTb5fwn0s0Vr22wybL1xk9ux6KbrY2I8zaJT4z+Q/UEsDBBQAAgAIAGhjzkgqlg9n/gIAAJcLAAAmAAAAdW5pdmVyc2FsL2h0bWxfcHVibGlzaGluZ19zZXR0aW5ncy54bWzNlm9PGjEYwN/zKZouvpRT56YjdxgjGIlOiLBNX5lyLVxjr721PfB8tU+zD7ZPsqdXQIiOnUaWhRDo0z6/51/7tOHRfSrQhGnDlYzwbn0HIyZjRbkcR/jL4HT7ECNjiaREKMkiLBVGR81amOVDwU3SZ9bCUoMAI00jsxFOrM0aQTCdTuvcZNrNKpFb4Jt6rNIg08wwaZkOMkEK+LFFxgyeESoA4JsqOVNr1moIhZ70WdFcMMQpeC65C4qIM5sKHPhVQxLfjbXKJT1RQmmkx8MIvzs8dp/5Gk9q8ZRJlxLTBKET2wahlDsniOjzB4YSxscJeHuwj9GUU5tEeG/fUWB18JRSsn3kxFFOFKRA2hk+ZZZQYokfenuW3VszF3gRLSRJeTyAGeTCj3BrcHt202tfXXQuz28H3e7FoNPzTpQ6wSonDFYNheCQynXMFnZCYi2JE/AbdEZEGBYGy6L5spGSK865MRoqAakvtTAagaeiiPCx5kRgxC0RPF7MWqLHzJ5yATE43d36SFr8CPTxxgnRhi0bms8Yl8W4+U3lgqJC5UjwO4asQhBRnsK/hKHldKORVmkpFcRYZASnDE04mzJ6VGZpBvyToRswkeagCZsvE8x6C99z/oCGbKQ0cBmZwFYFOTeeX38ROCPGPELJ3Met/kWn1b7tXLba11suQEInRMYvhEMJWZrZjfBJgaSycz1IR0xyw8qiUE7LuSqx1V9fBsPTXPgyv3UxltAbLMlmrLykMH/1oLLZhEzKg+gOV4mGI8ihJJ4JEzEcdy5zVhUYE4mUFAUiMTQq4471hKvcgMQfYI82r/fQ6yMuy9EYbg6wqCnTlZA7u3vv9z98PDj81KgHv3783F6rNGvhPUGcOd/DT9Y28UUjf9oNw8D1zufbsNX5v+rCvav21yqZumxfDyoVqd2vhOtWWdU9r7Lqyl8bvaUro5IL0GbG/thAoxE85ZbRt9w0ryj8+vvXb4s3KvwGo1i7ff/fIPxo8dxaeV+FwbMPwBrIVx/TzdpvUEsDBBQAAgAIAGhjzkihT/+0mQEAAB0GAAAfAAAAdW5pdmVyc2FsL2h0bWxfc2tpbl9zZXR0aW5ncy5qc42Uy27CMBBF93xF5G4rRJ/Q7lChUiUWlcqu6sIJQ4hwbMt2UlLEvzdjXrHjlHo28c3JHc9Enm0vqhdJSPQcbe2z3b+7e6sBakYVcO3qrEPPUSeaZQuYZzmwjAPxkPL46UnenYmQMeHWNK4+0FY3/IjAN0vKdBOXAQsV0HRAKwPad0DbhBL/OJUdqtpX1GhzXBgjeD8R3AA3fS5UTi1Drl7tahbowaIEdQFd0gQc06FdXeTZ8WGI0eQSkUvKq5lIRT+myTpVouCLrvyrSoKqf/h6Dwyehi9Tx45l2rwZyP3E0xFGNykVaA2HvI9TjCDMaAys4Tuw6w/UMW4X5NFlpjNzpMc3GE1a0hRaXRqNMVyM116tbg4x2pyBjdkTd7cYDsFoBaplNbnHcEAhC/mPHyiVSLEjLbTd8xPKBF1kPD2kHmAEOTws2nZ171yoPf6EOFdIeFdoFbp9edfk8MHQvTfBq6u9vLOQHQuJPJBDBDTZNYOsoXMY488R3H9GhBpDk1Vej4d6NNZtoGoNai4Eq0//demcfq7e7hdQSwMEFAACAAgAWmfOSD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WmfOSFHldcZvAAAAdgAAABwAAAB1bml2ZXJzYWwvbG9jYWxfc2V0dGluZ3MueG1sDcyxDoJADIDhnadouoO6OXAwmLipg/AADVfIJb3WcI2Rt/e2f/jy9+MvC3x5L8k04KU7I7AuFpNuAefp3l4RipNGElMOqIYwDk0vtpC82b3CAh+hg/eJcw3nJ+Uqb6bO6vBSOaCFR32uiSOehuYP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FpnzkjJGH6LcgEAAPsCAAApAAAAdW5pdmVyc2FsL3NraW5fY3VzdG9taXphdGlvbl9zZXR0aW5ncy54bWyNUttqGzEQfc9XiPyAJY1uC1uDblsMwSnEEPpUtl61LE20ZaXQEPTx1SYxjhuXVvM0c86cYUanTT/GaB9Snu7Hpz6PU7wJOY/xe1pfINTup7tp/jSHFHJaHSu3YxymX5v4bVpqtZpyH4d+HuyCpjVG3fNDSmrlVM2YYRRJ5qlXyHluK9aAa8BWzFFi29UfEi+6c9iHmM+rtqsT9H3DJqYw500cwuMaTtlvodMNPs79MFZeWgu2RDlMLY4tgRjhkvtCNQAIZLkjDhcpG6kJ8phxDMUoChQQ4Zw0ohBJOdSsa0RVYb4RiEnGqCvU09qNtDaO2iKhIUTXaV41tnSdkRgjQggwV7iAzmBU2VA1NKjlgODAgCjaaKIAdbYzHSveeWE5UtQLjAszBjA+Hve43dtzHav/vc7hnP8QPPsFZ9HFW6sz5mr3D/Ncybtw//OuzwF97VPYDB8u7fV257e7L9fbq8+Xr9589vGBuRi2bv5Xf/8GUEsDBBQAAgAIAFpnzkgM1XO42g4AAKcbAAAXAAAAdW5pdmVyc2FsL3VuaXZlcnNhbC5wbmftV/lXk1e3fqktWhWH1XpFAsShX1uRglEBmYIIFl01QCSVgoRQUSlTkCEJUwItXxVRSEcGEdBoA2FIjJEpgUSqkLYRohKIEAPaFJCMQkxCJnJf8OvqXXet+xdcfnhX3v3kPec8Z+/n7LP3pcjwMIe1TmsBAHA4djT0BACs2gIAb5WusQcR+x/Eu8Afu+wTYYcB+pDzLGi8nRSMCAYAJnmd5ct3QPvd80djsgFgw/2lx46f0XQGACABx0KDUbnxKimi5YOpbfwXxuNGgAR02m3tQ5z/iNLy8QcJpTvlh1GbHhR/QP/pbVjX5s05NyjfXC/dvqMJ8t6O72rqNE9+J/7AD4jKNihsd/c39q71GKqhN9PVftIRIaNFWPNZS7Lpz8ueJxuI+jH5jxFwX+2Li9C3AMDyaM3IuhEH7esQlEUGtX0VDW7ji2aS43AMKo5b2I3eBAAJdfJSVtOCScGQLPHvoNV3oRouyc+Bo9OiAjNnGUXWVP/3wO9q5Zc+k64HgGL0JdA923e6ga+lTeCQnRTw29LSFXAFXAFXwBVwBVwBV8AVcAVcAf8fglVcy7wA7Jru3QgFO4pNm8HXQ6Eo8J/NSDsACP2/Qd+P3ehx3XfyZ3+pOhkBN/4l71sNjZNmCwN9rrHROLMcP6pSqVcDgGIwkYvtwSFFKk/Pnle/xst+je0Y3aYgiIkgFDTdlatpWrBohdE8qypDAim42Sw51cnhBAFAnGI4Iqj3y8mAcFHXbfUpQkNS+8MjEK2aQqJyntmIKpctQrg5rWBVRg6OwzH/mL9onBHmaCtJ2trJVpDPj6keRdpBn+iIgLkHNUGLc2Txw5lc+MLzEqjeKvDkFY70GGdOCAa153T7IQKrtsHWkzLRVShuULD5v+WlJUqyNga+fjRgrrk6qfIjb6WFCD9luwCSkVrmTGYaG2l9sbHoK42htXJ2NPAdHStQ4/PMUFF2OTZtmUtT35iQpGexvo71KZrtkGA503fW/sDusb89NV2bATez4ypkTUQMDGm20Dlq0w73lOdw0n9NVZ7CxkD+3R5PbMOldsMYrlu9Ihl5MnOeNNzg6EtOT4ulq1PRRYGVqYs9E3m++m1DbDV6QwV29T28buDBTTJ83BUTfowwmST1a7xFGpgxfiiaQD6WNl2mcIIuNgd/4aCWpzo8YZ8957VdZV+oG3od8F2LYnzK9NsIqWH1S50H8dtQIs85N/rQqLCZy9jkHMTa/K/E7vyAK/ujvY42CN2e5Qwj0qvXK1x3XcTeVN9fIA1n4Rr4MuMXyLnEay+eTaXdktjdRtfNKSv2NFI5Gha2LioqSKHmQg+jnL8qPH5GvKYpeDZgbxy/pgwaYT1eGcRxKhSLzypHDDL3ww4W/nWu/UxizT7XjV4JmHpcU1GGaYxecMWZXW7iujZKKiGZMAx+osJIt0RKXnYEZvsD3i3CcQL/pyiR1BbTOUSjicu0Juta5GanVT3YidaJd+snd6tFh/A9kKE5XBBn8xaBHR7cYHUV07KXzjpFklwnShM/kA7QBekc4iW1MXe9tAP0Hf9ResFoWzZo2I3SyL9em9cg3XHmBBAqkydGSq2TVU1ryu3ifTI6nEWDKdtjtO/0k1vMY2hh00s6r7RMipPU4xTOIZ0qkBN7NqLIFMWxeLDTV7Vm/8Grfjar72s9NYMaaRhU6fvgoUe+Wv+KnRdCvHVWum/L+7oYvZr12jma+O/kDd1Ggpt8fm5z4z5beH9rJRQKdZMZXOR3MtH3qZO0p68dj3UyFVlif7f6vOmakYtQUpdpQUbe6HqU8M/64T7/CkaCS+dM5Cva9Aez/mBb9ypGfc9qeg3xHCgeJ6Wc9lX5eT6WNog8kMi+2+oI3OghnOUb5W1nZaZze0Pq+UCSt47l+CKyRG/qRr0ufwX5HonhPy+Ib6QnubaKD5Hik3xvN6SDUbpTnh+nzj5Fj0YF6J8mtvBsVo2toMNGyJ/6OXr8bOdsR6BidOycNJ1G4/TkLDF0bwwx9LVKvO89Ydp2SsubJVuXBHOS/PVfnqvLyiIdHg0kpNdNhUVcmGM2/pIu5htpRDTU023XzoEep9/IeTh8QhzcRtGvqWA+s7AgdpFVYjFiFciSUFUV0okU+x4+WyW5szvthFTLFNkp56cEtgIqY4irGUL1LPx5OUkrn0d4Fi4HXCHCyztEokEMIW+ZZkw4pnCuP+Y8TqBuBvmdmJ9JVDh894ufNmBanCoIYFTMRATqRF78zryaGBcDH5eTlKFgp8QT0UMS6vIu0sHpiNc8IZ1MdZiVs/REaVNtIwYtyR3Xi8vrhQ8q3F3ueF74y7An9J3zOSDDK8EFCNx2ZeVuHbMpL98gJUjsCJ2qsSwjTl4cV2KCDWoHeHxx+LKmquXcchr2PrV0nAqya4V/NukShG/HOq1S+NXTa+VPuap8OY4yTU6cn68+OJRDtjPD2VbYkvePa+9x4yenBdNi7hRKq9C1UY1e19+6SWUGeSNq4yMImS810aVrn79kzyT2Ru2nOh0lCNYrqFNfsyT6tHh88vDdOOzi+LKLaMk963w0tfl9AQfcQX2thxJfIwuUT8MQiddPuX04LfgU9ZCvWFucWZn/4BBCq3Mv94mbZgHtWATu2rUq6eedEeekfpIrNPVkVxoadcVYxwyXavIdHJHtVxqZRT4qTogo8abko9o3ZGQHzZGrJxAl03Pqh9Xye7GrJWo0DSthTc2zEMPVk0TVGz1FKMT+n+MwghvQEnmHw95rfExBc7LvdZekjXKzh9sfCgaPhDc6fiW+m5wQMNHbsOr02w/nF7pbsA0P2biOmsbMho2XyvbpZV+QujcKmBSKK0QKHwPvvDBxIJSP8nSXWr5cPBiJqJ34Xr7kgW3eiESSoX14KVcM07Y+Dimh5EjsHdmyAW5KsyzLASso/TY/5Na0sGTC6f2qqX2yfHay61EyCyLrOmgv5fvVStpYCAQOo+gYsbb43Bs90p8Ve6FvDe3q9H4oK/HIkVn97x9STpcsXYotk7ZFQ9LG0hj0SS0bV5yKE/JhOE3Pw5TFhV/aYTjBz6AvsHVfDh+YJmD8lxXNaU6MJOQ1gvJ45OKjB7XBOxNg37trTUpzH76urZ6cJJt3chZOszbt+lSe2nZquIMsxD5R/QiKy9trROVq4Khn2E3VmqQY7u/eRUratFBrj5yDCpLFeZfUizlujvK+/Jk6At2VtPBiREYOIv282jU3AWdWdTZ8sssjgaM2HqROBefUzZ0+EeXDW47O+loqjGd+I56xI725o+seziv72axtYJa9oF2YZKVeFaKufK3da98rc7gFuxfvak4d997rqnkmzjxf+DrZuPUH/eP/MCw3w4buinmpTuZzloJ4xv6i411Uo+HYBWaR0N9NzgQ/Q4T2/8pb1DFGGCRdC+t802q5X0SQ9fXYvva0tmH01lcYqTbTGSWue4J2auxWpP7DcSpL+59T5i379ibV112eai3oLpwF9dSjH09VMROhXulOjzxuUq7IjPOMINW+vfXCXKXJxAx/o2nRATW/kHqDSqSctvRVxOIraFO1R/llZflpOeYz7yGZkUk7SVYFpnPHY9rZ1Do1u9gmrydrMQevYtL8dHGQKEP44PL1M7xNc6s8ud5nMZCLZ6cL2Tg8TMPKz6QVkbe2Yo1YCcD6qKHwTiBJ2UxFrBr3cBsIq0pxWqW6Ks89KW4/MLpHtv4IglM/G98ogS4lpJSrGVqLqf1KmRG+YYtDe1EK5icTd3SbocA4MA4Dtf6edPHpp6jj8qDFZrLX4OPbl09l9OJ0VTzLWd2iWZPdZzEKi+DmaohixI5ewFXeLIBXGl0acV8ihUzYeTqjlrSDIdG3nkqq84skq/BaMTr+DWmvi/0BOAFeYl+N7s6aeo7J8fCqlh7oYoi/i6VWoLVTXkfpAj6Tx8UkxTPsx2TzsOdwVGfQsiNVsWqyyRGFhg/tE1kyoZUpNeMf6azziLuZgTr2QQ+I2ceh9YbrOl31Sz3fm3L6BK8YzQuBrQ6hQdWQjJ5MKhczxLMtmqN5ZqlmPHiPDxe7fXCEPSOAg9mNVvLCsUuM0twTZac5NnzkEhU4yVZsW6bsTStJdWnl5HnhqqqWzxVRxI0Jl2aBOq0cktlaukrZRDCZ+uKW71BPfKaU8mf+S7VQWeGvPlhAyNpwofnB1Pa7HrVVtOFQ3kK/Jz2m4vINSGh2u9p4hwyeDJE/QqZtV1DXkjPHc39cXiLx5fKxGNn3YED0iSQdcl375DPPdv73UaOqi6AUdxfox5Ik1tt7kLBuVYeEXvbtE4fDgqzuBptlRpX1bIEdfCBaUe9pfllPZvntimTCi5ybqSZC3ROp7n3Csphhy/pWnkZHikSfTKZDEurCoMS7gZXXmrFQMPuFf25tbwwJ0h8oLbvUtJAst38c1/Ymyq4h/2M8WFOkF+PgNov2pWGPx9U3Q0caG0jj6hJiadkxw1yjSTmftSm2alCwsDDcP+pA6Y41FI7xyXM7P/+nZBP9U7LtBsuSznEzzxMJowU5SKwUfQuDa7oP3AWDx8CI6EGf+G9EdR/8e4NNwmS88HftXUFSsHRDsYp0JVFUfv1NoZldz9hSENZPntsggSnn6VJJBo/oXRz76X1vnmXKM1oYaIjzT5ga0A/5a+L2F0+nECaJBDNIjRlBE+PE3mDon20olt6yFfWXY6tsMFPAIn8OMnbDBu33A6c90iZGf6acKNBITbxkYcpYbCPH47lNrr3Kz/2+WfFshnV9qQjnk7SyfMnZuNw/ktIq5qaHJ5CZm6FnzMousE1RKgl71BwN13vnBdBhprQasAeapa8DnlOafT4Oh7njXbbWp3wxQvQbqI0oCDviO+qfxj//Gwe/5V2deYuOSTax15eFueb9pUzc4RURCQCN8p3lRjxT0/WqkWQzZEaiLKilBJVUBOUtipStHi15Uj8AeBW16391f3EmeQtjfBtoS1ARcSawGxmv+dsAT7rkbyPWmpTVAQ54Go0LRSQhkcOdkySJxxoAuI2y7qVCKRSqhmvG6nRiTOcesCNEeaJ8LEWxbYsOZ9YgbKyad7DgPMCxI+Gh9MMJ3/w3UEsDBBQAAgAIAFpnzkhwa966SwAAAGoAAAAbAAAAdW5pdmVyc2FsL3VuaXZlcnNhbC5wbmcueG1ss7GvyM1RKEstKs7Mz7NVMtQzULK34+WyKShKLctMLVeoAIoBBSFASaESyDVCcMszU0oybJXMzUwRYhmpmekZJbZKpuYmcEF9oJEAUEsBAgAAFAACAAgAaGPOSBUOrShkBAAABxEAAB0AAAAAAAAAAQAAAAAAAAAAAHVuaXZlcnNhbC9jb21tb25fbWVzc2FnZXMubG5nUEsBAgAAFAACAAgAaGPOSAh+CyMpAwAAhgwAACcAAAAAAAAAAQAAAAAAnwQAAHVuaXZlcnNhbC9mbGFzaF9wdWJsaXNoaW5nX3NldHRpbmdzLnhtbFBLAQIAABQAAgAIAGhjzkiQtduluAIAAFMKAAAhAAAAAAAAAAEAAAAAAA0IAAB1bml2ZXJzYWwvZmxhc2hfc2tpbl9zZXR0aW5ncy54bWxQSwECAAAUAAIACABoY85IKpYPZ/4CAACXCwAAJgAAAAAAAAABAAAAAAAECwAAdW5pdmVyc2FsL2h0bWxfcHVibGlzaGluZ19zZXR0aW5ncy54bWxQSwECAAAUAAIACABoY85IoU//tJkBAAAdBgAAHwAAAAAAAAABAAAAAABGDgAAdW5pdmVyc2FsL2h0bWxfc2tpbl9zZXR0aW5ncy5qc1BLAQIAABQAAgAIAFpnzkg9PC/RwQAAAOUBAAAaAAAAAAAAAAEAAAAAABwQAAB1bml2ZXJzYWwvaTE4bl9wcmVzZXRzLnhtbFBLAQIAABQAAgAIAFpnzkhR5XXGbwAAAHYAAAAcAAAAAAAAAAEAAAAAABURAAB1bml2ZXJzYWwvbG9jYWxfc2V0dGluZ3MueG1sUEsBAgAAFAACAAgARJRXRyO0Tvv7AgAAsAgAABQAAAAAAAAAAQAAAAAAvhEAAHVuaXZlcnNhbC9wbGF5ZXIueG1sUEsBAgAAFAACAAgAWmfOSMkYfotyAQAA+wIAACkAAAAAAAAAAQAAAAAA6xQAAHVuaXZlcnNhbC9za2luX2N1c3RvbWl6YXRpb25fc2V0dGluZ3MueG1sUEsBAgAAFAACAAgAWmfOSAzVc7jaDgAApxsAABcAAAAAAAAAAAAAAAAApBYAAHVuaXZlcnNhbC91bml2ZXJzYWwucG5nUEsBAgAAFAACAAgAWmfOSHBr3rpLAAAAagAAABsAAAAAAAAAAQAAAAAAsyUAAHVuaXZlcnNhbC91bml2ZXJzYWwucG5nLnhtbFBLBQYAAAAACwALAEkDAAA3JgAAAAA="/>
  <p:tag name="ISPRING_PRESENTATION_TITLE" val="www.33ppt.com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_ULTRA_SCORM_COURSE_ID" val="6EDA41B8-4DD8-484E-A498-8AAF89A1BDA7"/>
  <p:tag name="ISPRINGCLOUDFOLDERID" val="0"/>
  <p:tag name="ISPRINGCLOUDFOLDERPATH" val="Repository"/>
  <p:tag name="ISPRINGONLINEFOLDERID" val="0"/>
  <p:tag name="ISPRINGONLINEFOLDERPATH" val="Content List"/>
  <p:tag name="KSO_WPP_MARK_KEY" val="2f8ec90a-94fc-4bd6-95cd-70c12524d711"/>
  <p:tag name="COMMONDATA" val="eyJoZGlkIjoiMzZhZTcyMWUzOTZjMTM5YjRjMWQ2NDQ3MmRmZjQ4ZTcifQ==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ww.515ppt.com">
  <a:themeElements>
    <a:clrScheme name="DP0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48280"/>
      </a:accent1>
      <a:accent2>
        <a:srgbClr val="3F3F3F"/>
      </a:accent2>
      <a:accent3>
        <a:srgbClr val="7F7F7F"/>
      </a:accent3>
      <a:accent4>
        <a:srgbClr val="A5A5A5"/>
      </a:accent4>
      <a:accent5>
        <a:srgbClr val="D8D8D8"/>
      </a:accent5>
      <a:accent6>
        <a:srgbClr val="F2F2F2"/>
      </a:accent6>
      <a:hlink>
        <a:srgbClr val="FF0000"/>
      </a:hlink>
      <a:folHlink>
        <a:srgbClr val="954F72"/>
      </a:folHlink>
    </a:clrScheme>
    <a:fontScheme name="Temp">
      <a:majorFont>
        <a:latin typeface="微软雅黑"/>
        <a:ea typeface="微软雅黑"/>
        <a:cs typeface="Arial"/>
      </a:majorFont>
      <a:minorFont>
        <a:latin typeface="微软雅黑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707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JIkZpbGVJZCIgOiAiMjQyNDA2MDMzMDczIiwKCSJHcm91cElkIiA6ICIxNDc1NjQ1MDI4IiwKCSJJbWFnZSIgOiAiaVZCT1J3MEtHZ29BQUFBTlNVaEVVZ0FBQXJ3QUFBTVRDQVlBQUFCRGg4VE1BQUFBQ1hCSVdYTUFBQXNUQUFBTEV3RUFtcHdZQUFBZ0FFbEVRVlI0bk96ZGVWelUxZm9IOE0rWllVWmxGL0lLa21aZHZXcW9NSU83UDFmTVVuTXBTODNFSlRYMzNETDNGRXU5YWk3WEpYUEhGc3RFUXl1WFhKTEs3U3FnRUJWSnBvbmdnaUt5eURJejUvY0h6VnhHRmdHWkJmeThYNjk1TmZQZHpqUERrenljT2Q5ekFD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va2NtYkIwQUVSRlJmZ0VCQVk1U3loZWtsQjJFRUcwQitBRHdCS0N5Y1dqMlFpZWx2QU1nVVFoeEVrQjRSa2JHZ2JpNHVEUmJCMWFSTWU4ZXFrTG5IUXRlSWlLeUMwMmFOS211VXFuZUJqQWVnS3V0NDZsSXBKUVpVc3FOQm9QaDM5SFIwVGR0SFU5Rndyd3J1NHFVZHl4NGlZakk1Z0lDQWw0MUdBd2JoQkRWaFJEdzkvZEgyN1p0b2RWcTRlUGpBM2QzZHpnNE9OZzZUTHVnMCttUW1wcUtwS1FrUkVaRzR1VEpremgzN2h5a2xBQndEOERFeU1qSUVOdEdXVEV3NzBxdW91Y2RDMTRpSXJJbHBWYXJYUTVnSWdCMDZOQUJFeWRPeEZOUFBXWGpzQ3FXeE1SRXJGNjlHb2NQSHpadTJob1pHVGtLZ002R1lka3o1bDA1cUVoNXg0S1hpSWhzeFVHcjFXNENNTlRGeFFWejU4NUZZR0NncldPcTBFNmZQbzA1YytZZ0pTVUZBTUtFRVAwaUlpSnliUjJYbldIZWxiT0trSGRLV3dkQVJFU1BKNDFHczFRSU1iWkdqUnJZdkhrenRGcXRyVU9xOEo1ODhrazg5OXh6Q0E4UFIxcGFXa01BVHlZbEplMjFkVnoyaEhsWC9pcEMzckdIbDRpSXJNN2YzMytnUXFINHpOM2RIU0VoSWFoZHU3YXRRNnBVYnR5NGdTRkRodURXclZzQU1DRXlNbkt0cldPeUI4dzd5N0xudkdQQlMwUkVWcVhSYUdvSklYNVZLcFd1YTlhc1FjdVdMVzBkVXFYMDg4OC9ZL2p3NGNqTnpjM1E2WFJOWTJKaUx0azZKbHRpM2xtSHZlYWR3dFlCRUJIUjQwVUlzUXFBNjRBQkExaDBXRkRqeG8weGV2Um9DQ0djSEJ3Y050bzZIbHRqM2xtSHZlWWRlM2lKaU1ocW1qWnQydExCd2VHMHQ3YzM5dXpaQTdWYWJldVFLclhjM0Z3TUdEQUFseTlmaGw2dmYvN0NoUXZmMlRvbVcyRGVXWmM5NWgxN2VJbUl5R3FVU21Vd0FJd2NPZExtUlVkNmVqcUdEQmxpOFhhbVRwMkttemR0TXllL1NxWENXMis5QmVCL24vM2pxTHp6N25ISW5VZGhqM25ISGw0aUlySUtQejgvWDZWUytiT1Bqdy8yN3QwTElXejdLK2p1M2JzSURBeEVSRVNFMlhhRHdZQk9uVHJocTYrK2dvZUhCMjdmdnYzUWEzbDRlQlQ1ZmdJQ0FyQjc5MjdVclZ2WGJIdENRZ0srK3VvcmpCczNEZ3FGNWZxZnBKVG8xNjhmTGwyNkJDRkVxNGlJaURNV2E4d09XU0x2N0RGM01qTXowYTVkdXhMRmI0ejdqei8rUUw5Ky9VcDBUbjQ3ZHV4QWd3WU5pajNHM3ZLT3k0Y1FFWkZWS0pYS0VRRFFwMDhmaXhhNzkrL2ZSL3YyN1FIa0ZTREdndURzMmJQSXlja3hIV2Q4bm4rYlVwazNXMmQ2ZXJweEJTbDA3ZHIxb1cwZVAzNGNMaTR1QUlEZXZYc2pNVEhSYlArcnI3NXE5am8wTkJUanhvMUQ3OTY5TFZyc0FvQVFBa0ZCUVFnT0RvYkJZSmdFNERXTE5taG5TcE4zbFNGMzhsL3ZRWW1KaWVqWnM2ZnA5ZE5QUDQzang0OFhPQzR5TWhLelpzM0NtREZqMEx0Mzd3TDduWnljSHZxK0h2ZThJeUtpeDVDdnI2OWFvOUhjYnRHaWhVeEpTWkhXOE5OUFA4bm16WnZMMjdkdlN5bWxURWxKa1ZxdHR0akhwazJicEU2bmsxcXRWaVluSnhlNFprSkNnbXpSb29XOGZ2MTZpZVBRYXJYeXp6Ly9OTDArYythTURBd01sTnUyYlh2VXQxaGlhV2xwc21YTGxsS3IxZDZ0VzdkdVZWdm5nN1dVTmU4cVl1NWtaR1JJclZZcjI3WnRXK1NqVFpzMlVxdlZGdHZtd1lNSFphdFdyV1N2WHIxa1JrYUc2VE1vQzN2S08vYndFaEdSeGFuVjZ2WkNDQStOUmdOM2QzZXJ0SG5peEFtMGFkTUdIaDRlWnR1TlgrYysrTFgwdkhuenNINzllcXhmdng3QS8zcm5mdnp4UnpnNk9nSUE5dXpaZzlhdFc2Tm16WnFsamljbkp3Y2JObXpBbDE5K2lUbHo1dUQ1NTU4djgzc3JMV2RuWjNUbzBBRkhqaHh4OC9EdzZIMzU4dVdkVm12Y2hzcWFkeFU1ZHc0Y09GRGlIdDc4c3JPenNYTGxTdXphdFF1OWV2WEN2bjM3Y09qUUlTeGZ2aHd2di93eVJvd1lBVmRYMTFMRmJVOTV4NEtYaUlnc1RrcjVuQkFDYmR1MnRVcDdlcjBlaHc4Znh1TEZpMHQ4VHYzNjliRnExU3I0K3ZyaXVlZWV3NjVkdStEaDRXRXFXTEt5c3JCMzcxNU1temF0MFBOLy9mVlhEQjQ4dU5COXhxK2xEUVlEaEJDWU0yY081c3laWTlwLzl1elpFc2RaVnAwNmRjS1JJMGNncGV3QjRMRW9lTXVTZDQ5ajdwdytmUnFMRmkxQ2Ftb3Fnb09EOGVLTEwyTGZ2bjNRYURUNCtPT1A4Y0VISDZCWHIxNTQ4ODAzMGI5L2Y5UHdqWkt3bDd4andVdEVSQlluaE9nSndEUSswdEtPSERtQ08zZnVZTUtFQ2FadEJ3NGNBSkIzSTFCK3h0ZU5HemZHOXUzYm9kZnJBUUJ1Ym01bXZZSmZmUEVGQUdEV3JGbW9WYXNXc3JPejBheFpNOVArUm8wYUZTZytVbEpTc0h6NWNodzRjQUFEQnc3RXBFbVRTbFVzbENjL1B6L2owNUxkMlZRSmxDWHZLbnJ1ZE96WXNjVHY5YmZmZnNQYXRXdHg2dFFwZE9uU0JWT21UQ25RQS8zTU04L2d3dzgveE5HalI3RnMyVEtFaFlWaHpwdzVhTnEwYVluYWVCenpqb2lJSGtPK3ZyNGVXcTFXZHVuU3BjeGpBVXREcjlmTFYxOTkxV3lzb2xhcmxTa3BLVElnSUVCZXVuUkp0bXZYVHQ2L2YxOW1aMmZMN094c3VYbnpaamxyMWl3cHBTeDBIR1pxYXFyczJMR2ovT3l6ejZSV3E1V0hEeCtXTDd6d2dreExTeXMwaHZ2Mzc4dHQyN2JKOXUzYnl5NWR1c2p3OEhETHZ1a1M2dGF0bTlScXRiSnAwNmIvc0hWZVdGcFo4cTZpNWs1MmRyYk15c3FTZi8zMWw4ekt5akxGOXVBak16TlQvdlhYWDZiWDMzenpqUncxYXBROGYvNThnV3MrT0g1WXlyd3h1ZlBuejVlaG9hRWwrVGhON0NIdjJNTkxSRVFXcFZLcG1nSkF2WHIxck5MZXNXUEhVSzFhdFFMYjlYbzkxR28xbm43NmFiaTV1U0U2T2hvdFdyUUFBQnc2ZEFpalJvMHE4cHBMbGl4Qmt5Wk4wS1pOR3l4ZnZoeGR1blJCV0ZnWVB2amdBOHlmUDk5MDNOMjdkN0Zueng3czJMRURLU2twVUtsVXlNbkp3ZlRwMDgydUo2VkVibTV1Z1dtdExLMXAwNlk0ZlBnd0hCd2MvZy9BSHFzMmJtVmx5YnVLbUR1M2I5OHUwV3dRaFltSWlFQ1BIajBLOUZ3YjllM2J0OUJ6U3NzZThvNEZMeEVSV1pRUW9pR1FOd1dTTlhUbzBBSDE2OWZIeXkrL2JMWTlQVDBkYm01dUFJQ1hYbm9KMjdadFE0c1dMWERnd0FGa1pXVVYrQ280SkNRRUowNmN3TWlSSXhFZUhvNmRPM2NpTnpmWHRQK2RkOTVCdjM3OTBMTm5Ud1FFQkNBeU1oSVRKMDVFL2ZyMUVSZ1lpTkRRVUp3K2ZiclFHSzlldllvK2ZmcVU3eHN2Z1VhTkd1SHc0Y01BRUlCS1h2Q1dKZThxWXU1NGVucWFpdEFUSjA0Z0tTa0pyN3p5Q2dEZzh1WEw2TnUzYjRtSzFJOC8vaGgxNnRRcGN2OWZmLzFWNURqamg3R0h2R1BCUzBSRUZtVXNQSjU2NmltcnRLZFNxUXB0NjlxMWEvRDI5Z1lBdlBiYWF3Z05EY1hLbFN1eGI5OCt2UC8rKzhqT3pzWW5uM3lDbzBlUHd0SFJFZmZ1M1VQZnZuMnhjT0ZDVEo4K0hUNCtQcmg4K2JMcGVuWHExTUdycjc2S0pVdVc0UFBQUDRkV3E4V1JJMGRRcFVvVlhMMTZGYUdob1hqdXVlY0tqZEZnTUZqa3ZUK01qNDhQQUVCSytVK2JCR0JGWmNtN2lwNDdJU0VoNk5DaFE0SHR6WnMzTDdCdDI3WnRhTnk0c2VtMWs1TlRrYk03R1BlWGxUM2tIUXRlSWlJcUVZMUdFd2hBRnhVVmRRS0FycVRuU1NuL0pZUW90dmZJVWxxM2JtMTZIaHNiYTFvZHFscTFhaGc5ZWpTQ2c0UFJvVU1IdEczYkZqazVPWWlKaWNHUUlVTVFHQmlJcWxXcll1VElrZWpSbzBlUlV6bU5IRGtTc2JHeFNFbEp3Uk5QUElFcVZhcVk3Zis3VjZzQVcvWHc1cnNoeWZvL2pHSm90ZHJ4dWJtNSsyTmlZaTZWMXpVZk5lOHFXdTZjUEhrU1AvLzhNKzdkdTRmdTNidWJUYWxtalZsQWltTVBlY2VDbDRpSVNxcWJFR0txUnFPNWc3enBoZmFrcGFYOUdCOGZuLzJRODd3QjRJa25uckI0Z0E4NmRlcVU2WG0vZnYwd2J0dzRBSGxmL1M1ZnZoeU5HalhDRHovOGdQWHIxK1BOTjkvRTJyVnJ6YzVmc21TSjZhdnN3cmk2dW1McjFxMldDZDRDOHIwWFQxdkdVWWcxS3BWcWpWYXJqWkpTZnFiVDZiNk5pWW41N1JHditVaDVWNUZ5NTlxMWE1ZzNieDRXTDE2TVE0Y09vWC8vL2hnMGFGQ1J4YjdCWUVCdWJpNVVLcFZwdGJiYzNGeXpsZU1lbEg5SVJtblpROTZ4NENVaW9sSVJRbmdBR0FOZ2pLdXI2ejJOUmhNcXBkeDk4K2JONDRtSmlabUZITzhGQU5XclY3ZHFuUGx2dURseTVBanUzcjJMK3ZYckl6ZzRHTjk4OHcyR0RCbUNzV1BINHVEQmcxaTRjQ0crLy81N1RKNDgyYXhuNzhHRkIwb3IvN1h5azM4dlBXdHR4b1VEaEJEMlZ2QWFhWVFRR3BWSzlZRkdvL2xGU3ZtcFhxLy9KaVltSnFhMEYzcVV2S3RJdVJNWEY0Zng0OGVqZCsvZTZOaXhJOXEzYjQrdnZ2b0tlL2Jzd2NXTEZ3RUF6Wm8xTXhXMkJvTUJVa29JSVhEZ3dBSFVxRkVEQURCZ3dJQkhpcmM0OXBCM0xIaUppT2hSdUFvaDNoQkN2T0hsNVpYaDVlVVZaakFZUXUvZnYzODBMaTR1N2U5am5BQ1lKdUczbGxtelpwbWVYNzE2RldQSGpzVVhYM3lCK1BoNGJObXl4VFNQYVBmdTNlSG41NGQxNjlhWmZ2bVhsL3k5aFBuWmFraEQxYXFtMVYwTFRrVmdaNFFRendvaEZpa1Vpa1ZhcmZZUEFKOEMrRG95TWpJU1FFbitZaWh6M2xXazNLbGR1elpHalJwbHVsRk5vVkNnYjkrKzZOdTNMd3dHQTdLeXNxRFQ2YURUNVkxQ01vNEJWaWdVcHFKODZOQ2hHRFJvVUxGL0hOeTlleGM3ZDVadDNRaDd5RHRocTRhSmlNaTZBZ0lDbnBCU2pwSlNWbm40MFFVSklaNEQwS3FFaDkrWFVvWUMrQnpBUGlHRXc1a3paK0RnWU50K0ZyMWViNVdGSHd3R0F6SXlNb3E4Q2VoaCt5MUZyOWNicDlQU0lhOEdrRkpLdlJEQ0lLVTBDQ0gwVWtvRGdQelA5WCsvTnVRNzF1eS9BQXdBREZKS2ZUSG5HbDhYYUU4SVVYRCtxNkpkL2J2bmQxOTBkUFIvLzI2N0FLMVdtd3VnM1BMdWNjK2RSNUUvN3lJakkxVzJpSUU5dkVSRWp3a3A1UUFBN3d0aGxiNE9Cd0QxcEpUK3hxOVNyZFJ1c2F5MXlwbENvU2kySUhuWWZpc1FVa3FGeU9NQS9PL25rLy9uOU9EUDdNRmppdHIvc0gzRlhlTmhwSlJxQUxVY0hCemNVSUtPdS9MS08rWk91YkRaUHdJc2VJbUlIaE1HZzBHcFVDZ2dwVHdGNEVBWkx2RzhFS0p0TWZ1ekFKd0ZFQ09sL0RJcUtpb2NBRFFhelN3aGhITjJkcmJWaHpXUXVYdzNIbVZIUlVVNUlhOEFVZmo2K2lvek1qSVVucDZlaXZUMGRLV3pzN01pSnlkSGtaMmRyYXhhdGFwQ3BWSXBjM056bFhxOVhxRlNxUlE2blU3cDRPQ2dNQmdNQ3FWU3FkVHI5UXFsVXFrMEdBd0toVUpoK3ErVVVxRlFLQlIvNTU3WmYvUHZVeXFWeGM3TktxVk1FRUljQnZCSFZGVFVJcFJnU0lPVU1vdDVaeC95NTUydFltREJTMFQwbUJGQ25JbU1qSHl2dE9kcE5CbzNBQThXdkprQVRoc01odDNwNmVtZnhzZkgzeXZrMUF3QXp2ZnYzMmZoWVdQWjJYbjFocFF5Nis5TkVvQStOalpXRDhCc3JsaHIwbXExQmJaSktmOFVRdXczR0F3N3pwOC9mN0lNbDdYTHZETVlES1lieUI0WGhlU2QxYkhnSlNLaVVwRlNwZ3NoVGdEWUtZVFlHUkVSVVdCbWh2eUVFRGNBMUV4SlNZR25wLzFORG5Ea3lCRk1uejRkWVdGaHFGMjd0cTNEc2FoNzkweC9qOXkyWlJ6RmlKTlNmaXVFMkJFVkZmVkk2eTdiWTk1RlJrWmkrZkxsQ0FrSmdVcFZjQ2pyL2Z2MzBibHo1MEp2V0N0cStkL2lXSHZwNnFMWVE5Nng0Q1Vpb2hLUlVrWUJHSmlUazdNN05qYTI2QWs3QzBvQzBEUTVPUm4xNnRXelVIUVZSMUpTRXFwWHI1Ny96bldyU1UxTkJRQUlJZXlxNEpWU0xqWVlESjlkdUhBaHRod3ZhM2Q1cDlGbzRPcnFpa09IRHVIRkYxOHNzRjlLV2V4Y3VEdDI3RUN0V3JVZTJrNWlZaUlHRGh6NFNMR1dKM3ZJT3hhOFJFUlVJdWZQbi8rc0xPZEpLWDhYUWp4LzllcFZ0R3BWMGtrZUtxY2ZmdmdCa3lkUHRsbHY4bzBiTjR4UHIxcTk4V0pFUlVYTmV2aFJwV052ZVRkbzBDRDgrdXV2QUlELy92ZS9tRGR2SGlJaUloQVFFQUMxV20xMnJIRU8zdHpjWEN4ZHVoU2RPM2NHa0RmRld2NGIxaElURTlHelo4OENQYm4yTklRRHNJKzhZOEZMUkVRV0phWDhUUWhocy9HaDlxUzQzanRyU0V4TUJBQklLZit3YVNCV1lHOTU5OUZISDVubXdsMjRjQ0dTa3BKTSs4TER3NkZXcTVHWm1ZbDI3ZHJoMUtsVFNFMU5SYTlldlV4ei9sWms5cEIzTEhpSmlNaWloQkJ4Z0cxdWlESVlETml3WVFQMjdkdUh1M2Z2d3QvZkgvLzNmLytIRlN0V0ZPaGxUVXhNeFB2dnY0L282R2g0ZTN2ajNYZmZoYisvdjJuL29VT0g4UG5ubitQaXhZc3dHQXlvWDc4K0JnOGVqQzVkdXBpTytlR0hIN0J4NDBiRXg4ZWphdFdxZVBIRkYvSDIyMjhETUIrRGFWdzR3TnBqTEgvN0xXKzFYb1BCRUdYVmhtM0FsbmxYR0dkblp3REFsU3RYRUI0ZWpsV3JWajMwbkxmZmZydkEwc2lGamVYTnY2MXIxNjRZTzNic0kwWmJ2dXdoNzFqd0VoR1JSU2tVaWd0U1NzVEh4MXU5N2VYTGx5TXNMQXh2di8wMi9QejhFQmtaaVRWcjFoUjY3TnExYXpGKy9IaFVyVm9WYytmT3hieDU4N0IzNzE0QXdMWnQyN0IrL1hvTUh6NGNNMmZPaEpRU0J3OGV4UFRwMHpGMzdsejA2ZE1IbHk5Znh0U3BVOUd2WHo4RUJ3Y2pQVDBkVjY1Y01WMC9MQ3dNSjArZXhOS2xTL0hSUngvQnk4dkxLcDlCZmhjdVhBQUFLQlNLbjZ6ZXVKWFpNdStLSXFYRXdvVUwwYXBWSzdScDA2YllZOTNjM05Delo4OEMyNDEvSk9uMWVnUUZCU0V1THE3QUgwNVhyOXJWaUJXN3lEc1d2RVJFWkZFUkVSSEpHbzNtWW5KeWN2MkVoQVE4K2VTVFZtbjM3dDI3MkxWckY4YU9IWXVYWG5vSkFQRE1NODhnT1RrWm16WnRLbkQ4NE1HRDBiSmxTd0JBLy83OXNXTEZDdHk1Y3djT0RnN1l1SEVqaGcwYmhsR2pScG1PYjlpd0lXN2R1b1gxNjllalQ1OCt1SDc5T2d3R0E5cTFhNGQvL3ZPZkFBQS9Qei9UOGJWcjF6Yk5GdURsNVdYMU1idzNiOTQwZm8xK05Tb3FLdEdxamR1QXJmS3VPQ0VoSVlpSWlNQ2VQWHNRR2hwcVdvNjRmZnYyeU0zTmhWcXRobHF0UnV2V3JhSFQ2VEJ1M0RnTUhUcTAwR3Q5OU5GSHBpRXl3Y0hCR0QxNk5HcldyR210dDFKaTlwSjNqOWRFY0VSRVpDdGZBOENQUC81b3RRYmo0dUtnMSt0Tk53QVpGWFhIL3IvKzlTL1RjMlBoa0ptWmlkallXT1RrNUpodUhNcXZkZXZXU0U1T3hxMWJ0eEFRRUFCL2YzOU1uandaQ3hZc3dDKy8vRktPNytiUkdYdlpwSlNWdm5jM0g2dm5YVkdPSERtQ3paczNBd0FXTEZpQXp6Ly8zSlNMMzM3N0xkUnFOYjc3N2p1Y09uVUtwMDZkd3IvKzlTODBhdFNvMEdzZFAzNGN1M2J0d293Wk13QUFkZXJVd2JCaHcvREhIL1kzTk50ZThvNEZMeEVSV2R6ZnEyVGh4SWtUVm1zekt5dHZqbnNIQi9Ndk00MDNEajJvc01VQXBKUXdHQXdBaWwraVZxbFVRcVZTWWZQbXpmajN2LytONU9Sa0RCNDhHQjk4OEVGWnd5OTM0ZUhoQUFBaHhINGJoMkkxdHNpN29vU0ZoZUhmLy80M2dMd0MxZDNkSFFhREFVcWxFcDZlbm1qZXZMbHBDTTJGQ3hlUW1wcUs1czJiRjdoT1JFUUU1c3laZy9uejU1dW1LQnMyYkJnR0RCaUFrU05ISWphMlBHZDJlM1Qya25jc2VJbUl5T0x1M0xsekhNQzljK2ZPSVMwdHpTcHRHb2NNUkVXWjN5Zno0T3VIYWRpd0laUktwZWtYZDM1bnpweEJuVHAxNE9IaEFTQ3ZLTzdRb1FOV3IxNk5NV1BHNFBQUFAwZEtTb3JwZUdQUmJDeWlyU1V6TXhQSGpoMkRsREpEQ0ZIc01yNlZpUzN5cmlqTGxpMUR1M2J0QUFBelo4NUU1ODZkRVJzYkMyOXZid0RBaUJFanNHWExGaVFrSkdENTh1VVlNV0pFZ1QvQzB0UFRNV25TSkV5WU1BRWRPM1kwMnpkNDhHQU1HalFJeWNuSlZuay9KV0ZQZWNlQ2w0aUlMTzd5NWN0WkFEN056YzAxOVdKWjJqUFBQSU5telpwaDdkcTFPSFRvRUM1ZHVvU1FrSkJTZjczdDZlbUpvS0FnYk5xMENaczJiY0x2di8rT3VMZzRyRm16Qm9jT0hjS1VLVk1BQU9mT25jT25uMzZLdUxnNHhNWEY0WmRmZm9HYm14dWNuSnhNMXpLTzJUeDQ4Q0IrL3ZubjhudXpEeEVlSG01YzN2WGd3MWJHcTB4c2tYZEZxVmF0bXRucjExOS9IUkVSRWFhWlFKbzJiWXJYWDM4ZEF3WU1nTHU3TzNyMzdsM2dHczdPenRpd1lRUDY5KzlmYUJ0dnZQRUdPblRvVVA3Qmw1RTk1UjBMWGlJaXNncTlYcjhaQVBiczJRTXBwVlhhWExwMEtWcTNibzMzM25zUGI3enhCcTVkdTRZeFk4WUFLSHdJUTFFbVRKaUFHVE5tNE9qUm94Z3laQWhHakJpQlgzNzVCZXZYcnpmMTJybTR1R0QvL3YwWU5td1loZzhmanN6TVRLeGJ0ODVzVVlFbVRacWdWNjllQ0FrSk1VMVhabWxTU256NjZhZkdsNFZQVVZHSjJTTHZTaUloSVFIZmZQT05xYkM5Y09FQ2Z2amhCOVN0V3hkeGNYRTRkT2hRb2Q4RVBQdnNzNmJuVmF0V1JZc1dMYXdXYzJuWVc5NFZQU0NKaUlncUZYOS8vNGtLaFdJVmdGV1JrWkdUYlJHRFJxTTVMb1Rvc0hEaFFyend3Z3UyQ0FFN2QrN0UwcVZMRVI0ZWJwb2J0VEk3ZGVvVXhvOGZEd0NSa1pHUkJTZHhmUXpZUTk0WkJRUUU0T1RKa3hnMWFoUzh2YjNSdFd0WGJOKytIYmR2MzhhNGNlUHd3Z3N2bUthdjArdjFlT2VkZDlDdVhidEM1OTk5R0d2UDg1eWZ2ZVVkcHlVaklpSnJlaGRBK0lZTkd4QVlHQWlWU21YMUFJNGVQWXAvL3ZPZmowV3hxOVBwVFBNT0d3eUdCVFlPeDVac25uZEdZOGFNZ1VxbHdvUUpFOUNvVVNNa0pTVmgwS0JCNk5TcEU1UktKUUNnVFpzMkNBME54YkZqeDlDc1dUTUFRTWVPSGZIV1cyK1p4b3NYSnlVbEJXdlhyclhvK3lnTzg0NklpR3pHMzk5L29sYXJsVnF0ZHFVdDQ5QnF0ZDlvdFZxNWJ0MDZhV2tMRnk2VW9hR2hNajQrWGtaSFI4dDMzMzFYYXJWYWVmandZWXUzYlE5MjdOZ2h0VnF0MUdnMGo5TlVaSVd5WnQ0OTd1d3g3emlHbDRpSXJFcW4wMDBBa0xGOSszYkV4TVJZdEszYXRXdGorL2J0ZU8yMTF6Qm16QmdrSkNSZzVjcVZac3NCVjFieDhmRll2WG8xQU53M0dBeWpIblo4WldmTnZIdWMyV3ZlY1F3dkVkRmp3aDdHOE9hTFpZUkNvZGhVbzBZTmJOKyszUzVYaUtySTd0eTVnNkZEaCtMYXRXc3dHQXl6enA4L3Y5aldNZGtENXAxbDJYUGVzWWVYaUlpczd2ejU4NXNCYkxwMTZ4WkdqaHhwWEhxVXlrRnljakpHang2TmE5ZXVBY0F1ZXlvNmJJMTVaem4ybm5jc2VJbUl5Q2FFRU9NQWhGMjdkZzFCUVVFNGUvYXNyVU9xOEdKaVloQVVGR1JjWXZib3ZYdjNnbXdkazcxaDNwVy9pcEIzU2xzSFFFUkUxdUhsNWRWS0NQRUNnTk5KU1VtSGJCMVBVbEtTSVNrcGFiZTN0L2ZUV1ZsWmZ0OTg4dzJ1WDcrT0JnMGF3TVhGeGRiaFZTakp5Y2xZczJZTkZpMWFoSXlNREFENFNnalJKelkyTnNmV3Nka2I1bDM1cVVoNXh6RzhSRVNQQ1hzYXcvc2dyVlk3Q3NCU0FLNUNDTFJyMXc2QmdZRm8wS0FCYXRTb0FXZG5aemc0Y0NaTkFORHI5VWhQVDBkeWNqTGk0dUlRSGg2T1k4ZU9HUmNweUpCU3pvdUtpbHB1NnpnckF1WmR5VlgwdkdQQlMwVDBtTERuZ2hjQW1qWnQrZytsVXJrSXdBQWhoTk5EVDZEODdnUFlvOVBwWmtSSFJ5ZllPcGlLaEhuM1NDcE0zdkhQRmlJaXNndlIwZEUzQVl4bzBLREJaRWRIeDBGQ2lJNEFtZ0tvQWNBTi9KMWxwSmRTcGdLNERTQmFTdm1qWHEvL09DWW1Kc1hXZ1ZWRXpMc1NZOTRSRVpIOXM1ZUZKNGlJckkyek5CQVJFUkZScGNhQ2w0aUlpSWdxTlJhOFJFUkVSRlNwc2VBbElpSWlva3FOQlM4UkVSRVJWV29zZUltSWlJaW9VbVBCUzBSRVJFU1ZHZ3RlSWlJaUlxclVXUEFTRVJFUlVhWEdncGVJaUlpSUtqVVd2RVJFUkVSVXFiSGdKU0lpSXFKS2pRVXZFUkVSRVZWcUxIaUppSWlJcUZKandVdEVSRVJFbFJvTFhpSWlJaUtxMUZqd0VoRVJFVkdseG9LWGlJaUlpQ28xRnJ4RVJFUkVWS214NENVaUlpS2lTbzBGTHhFUkVSRlZhaXg0aVlpSWlLaFNZOEZMUkVSRVJKVWFDMTRpSWlJaXF0Ulk4QklSRVJGUnBjYUNsNGlJaUlncU5SYThSRVJFUkZTcHNlQWxJaUlpb2txTkJTOFJFUkVSVldvc2VJbUlpSWlvVW5Pd2RRQkVSRVQ1QlFRRU9Fb3BYNUJTZGhCQ3RBWGdBOEFUZ01yR29ka0xuWlR5RG9CRUljUkpBT0VaR1JrSDR1TGkwbXdkV0VYR3ZIdW9DcDEzd3RZQkVCR1JkZmo3KzA5VUtCU3JBS3lLakl5Y2JPdDRIdFNrU1pQcUtwWHFiUURqQWJqYU9wNktSRXFaSWFYY2FEQVkvaDBkSFgzVDF2RlVKTXk3c3F0SWVjY2VYaUlpc3JtQWdJQlhEUWJEQmdEVmhSRHc5L2RIMjdadG9kVnE0ZVBqQTNkM2R6ZzQ4RmNXQU9oME9xU21waUlwS1FtUmtaRTRlZklrenAwNzV5U2xuS3hRS0lacnRkcUprWkdSSWJhT3N5SmczcFZjUmM4Nzl2QVNFVDBtN0xTSFY2blZhcGNEbUFnQUhUcDB3TVNKRS9IVVUwL1pPS3lLSlRFeEVhdFhyOGJodzRlTm03WkdSa2FPQXFDellWajJqSGxYRGlwUzNySGdKU0o2VE5oaHdldWcxV28zQVJqcTR1S0N1WFBuSWpBdzBOWXhWV2luVDUvR25EbHprSktTQWdCaFFvaCtFUkVSdWJhT3k4NHc3OHBaUmNnN3p0SkFSRVEyb2RGby9nMWdhSTBhTlJBU0VzS2lveHkwYXRVS24zenlDWHg4ZkFDZ2o1UnlnNjFqc2pmTXUvSlhFZktPQlM4UkVWbWR2Ny8vUUNIRVZIZDNkMnphdEFsMTY5YTFkVWlWaHJlM056WnQyb1FhTldvQXdEQ3RWanZlMWpIWkMrYWQ1ZGg3M3JIZ0pTSWlxOUpvTkxVVUNzVjZwVktKUllzV29YYnQycllPcWRLcFdiTW1QdmpnQXpnNE9FQksrZThtVFpvOFkrdVliSTE1WjNuMm5IY3NlSW1JeUtxRUVLc0F1QTRZTUFBdFc3YTBkVGlWVnVQR2pURjY5R2dJSVp3Y0hCdzIyam9lVzJQZVdZZTk1aDBMWGlJaXNwcW1UWnUyQlBDcXQ3YzN4byszcTI4OEs2VkJnd2FoYnQyNkVFSUUrdm41ZGJWMVBMYkN2TE11ZTh3N0ZyeEVSR1ExU3FVeUdBQkdqaHdKdFZwdDYzQktKVGMzRi9mdTNVTmlZaUxpNHVKdzl1eFpSRVZGMlRxc1lxbFVLcnoxMWxzQS92ZlpQNDdzSWU5S2tqOVNTaHc1Y2dRNU9UbG0yMi9jdUlIang0OURyOWNYMjBaYVdocENRME1MYkQ5dzRBQlNVMU5MSEd0bVppYTZkZXVHek16TUVwK1RuejNtSFdkVEppSWlxL0R6OC9NVlFqenY0K09EWHIxNjJUb2NYTDU4R1gzNzlrVkVSSVJwMjdGang3QjI3VnJvOVhyazV1WWlKeWNIMmRuWnlNN09OaXMySEJ3YzRPam9pSVlORzJMOSt2VzJDTC9FMnJkdmoyZWVlUWFYTGwxcUZSQVEwRElpSXVLTXJXT3lKa3ZsblNYeTU1ZGZmc0dDQlF2eXoyc0xBUGo2NjN2OFdTWUFBQ0FBU1VSQlZLK3hiOTgrZE9qUW9kaVlidCsramNXTEYrT1ZWMTR4Mi83ZWUrOWgyN1p0T0hYcUZOTFQwd3ZzZjFCV1ZoWnUzcno1U0l0dTJGdmVzZUFsSWlLclVDcVZJd0NnVDU4K0VNSXkwOEFQR2pRSXYvNzZhNEh0K1l1UzR2ajUrZUhOTjkrRVdxMUdsU3BWVUxWcVZWU3RXaFdEQncvR1J4OTloUHIxNjhQUjBmR2h2WVJ2dmZVV1RwdzRnWTgrK2dqTm16Y3ZzRDhnSUtCTThaV0ZFQUpCUVVFSURnNkd3V0NZQk9BMWl6Vm1oMHFUZDdiS0h5a2w3dCsvai8zNzl5TXdNQkI2dlI2Wm1abW9WcTBhaEJBNGRPZ1FPbmZ1WEtDWDFzWEZCVXFsRWxMS1l0K2JjYjlhcmNaLy92TWZSRVJFWU42OGVhaFNwUXB5Y3d0T2w1dVVsQVJIUjBjQUtORGJET1QxNEQ3c3M3UzN2R1BCUzBSRUZ1ZnI2NnVXVWc1V3FWUjQrZVdYTGRiTzZ0V3J6WDZCUjBkSFkrSENoUUR5dmhiTzcvYnQyNmJ0RGc0TzhQVDBoS2VuSjE1NDRZVkNyMTJqUmcyNHU3cy9OSVliTjI3ZzFLbFRjSGQzUjFoWVdLRUY3enZ2dklPbFM1ZmlvNDgrZ3BlWFY0bmZYMWwxN3R3Wml4WXRRbTV1YnJlNmRldFd2WHo1Y3BiRkc3VURwYzA3VytYUGxTdFgwTGR2WDlQcmZmdjJBUUIyNzk2TnUzZnY0dEtsUzdoMDZSSSsrZVFUcy9NKytlUVQxSzlmSHdNR0RNQ0tGU3VLZkYrNXVibFFxVlRvM0xrem5uenlTU3hhdEFncEtTbTRjZU1HaGc4Zlh1UjVyVnUzTG5UN2xpMWI0Ty92WCtSNVJ2YVVkeXg0aVlqSTR0UnFkWHNoaElkR295bFIwVmhXVWtyY3ZuMGJ6ejc3TEFEZy92MzdwdVZpdTNmdlh1ZzUzYnQzeDVOUFBvbTllL2VXU3d4NzkrNkZzN016Qmd3WWdLMWJ0K0xldlh0d2RYVTFPOGJUMHhNQTRPWGxaWlhwc1p5ZG5kR2hRd2NjT1hMRXpjUERvL2ZseTVkM1dyeFJPMURhdkxOMS9ody9mdHowdkdQSGpnQ0FrSkFRdlBUU1M1ZzVjNlpwWDFaV0Z0cTNidysxV2cyVlNvV0dEUnRpeTVZdGVPT05Od0Q4Yjd3d0FPaDBPa2dwa1pHUmdkdTNiOFBUMHhQTGx5OEhBUGo3K3hmb3ZjN016TVNnUVlQZzd1NE9OemMzTEZ1MnJNeERHK3dwNzFqd0VoR1J4VWtwbnhOQ29HM2J0aFp0NTh5Wk0xaTNiaDEyN2RvRlIwZEhYTHg0RVkwYU5RSlE4R3Zwd3NaZ1hyMTZGWDM2OUNuMDJ2bDc0UExMZjc3QllNRGV2WHZ4M0hQUG9XZlBudGl3WVFPKy9mWmJ2UGFhN1VjUmRPclVDVWVPSElHVXNnZUF4NkxnTFczZTJUcC9YRnhjelBhZFAzOGVwMDZkUW1ob0tKUktaWUZ6VlNvVkFLQmZ2MzRZUFhxMHFSZjc3Tm16bURCaGd0bXhRNFlNS2JadElLKzMrcDEzM29HdnJ5K0NnNE14Zi81OGpCMDdGZ3NYTGpRdUtGRnE5cEozTEhpSmlNamloQkE5Z2J3YldTeXBlL2Z1Mkw5L1AxYXRXb1ZaczJZaE1qSVNRVUZCQVBKK3VXZG5aNk5ObXpaRm51L3Q3WTNkdTNjWDJONjNiMStzWHIzYXVIUnFrVTZmUG8zcjE2K2plL2Z1OFBMeWdsYXJSVmhZbUYwVXZINStmc2FuN1d3Wmh6V1ZOdTlzblQ4UGNuVjF4VHZ2dklQRXhFVDQrUGhBb2NpYlhFdW4wd0g0WDhIcjUrZUhqaDA3SWlVbEJRRFFwazBiVXpHYmtKQ0EzcjE3WThXS0ZVWGU5SmFTa29LZE8zZGk1ODZkY0hkM2gwS2h3TDE3OXhBY0hJeXRXN2VpZi8vK0dEQmdBRjU1NVJWNGVIaVU2ajNZUzk1eFdqSWlJcklvWDE5ZkR5RkVJdzhQRDlQWHc1WTBlL1pzSERod0FOOTg4dzB1WHJ4b0dvZDQ5ZXBWTEZpd0FCa1pHVVdlNitEZ2dMcDE2eFo0QUlDUGowK1IrNHpDd3NMZzQrTmoraVhmbzBjUHhNZkg0K2VmZjdiSWV5ME5iMjl2MUt4WkUwS0l1azJiTnYySHJlT3h0TExtblMzekp5MHR6ZlFBZ0dlZWVRYlBQZmNjNXN5Wll6WkcxempPT1AvTmI0c1hMeTUwcWVTRWhBUUFlVE5JUE9qMDZkT1lNbVVLZXZic2lZU0VCSVNFaENBME5CUzFhdFhDd0lFRGtaYVdodUhEaDJQcjFxMzQ0NDgvMEtOSEQ0d2RPeGJSMGRFUC95RC9aaTk1eDRLWGlJZ3NTcVZTTlFXQWV2WHFXYVU5YjI5dmpCNDlHc0hCd1dqUm9nWGMzTndBQUwxNjlZSzd1enMyYnJUTTRrOTM3dHhCZUhnNHVuYnRDb1BCQUwxZWowNmRPa0d0VnVPcnI3NnlTSnVsMWJScFV3Q0FnNFBELzlrNEZJc3JhOTdaS24rQXZIRzd4b2VScTZzclZxMWFoZDI3ZDV2bTJEWE9uSkMvNEwxeDR3Ym16WnRYNEpveE1URm8wS0FCamg0OWl2VDBkTE45MWF0WGgxYXJ4ZDY5ZS9IKysrL0QyOXNiQ29VQ2ZuNStXTGx5cFduc2VkMjZkYkZreVJMczNic1hYYnAwTVEzektDbDd5RHNXdkVSRVpGRkNpSVlBOFBUVFQxdXR6VDU5K2tDcFZKcU5pVlFvRkpnd1lRSjI3dHlKTzNmdUZEZ25ORFFVQVFFQmhUNkF2SytsaTl2L3pUZmZRS2ZUWWR1MmJXalJvZ1ZhdEdpQlRwMDZJU2NuQjk5OTkxMlpKL0V2VC9rS2xZRGlqcXNNSGlYdmJKRS9RTjZ3Q2VNalAxOWZYMHliTmczTGxpM0RsU3RYVEFWdmxTcFZBQUNuVHAzQ3dJRURUVk9KNWZmOTk5K2pYNzkrcUZ1M0xyNzQ0Z3V6ZlEwYU5FRExsaTJ4ZGV0V0FIbXpNaVFrSk9DMzMzN0RoQWtURUJzYmF6cjIzTGx6ZVBmZGQvSGlpeSthaGxLVWxEM2tIY2Z3RWhHUlJSa0xEMnNNWnpEYXZuMDdhdFNvZ2FOSGp5SXNMTXgwSTFIYnRtMnhaY3NXZUhoNG1PNWlOM3IrK2VmUnJGbXpRcTlYa2pHWVlXRmhhTnEwS2FaTm0yYTIvZUxGaTFpd1lBRysrKzY3SW05b3NoWmovRkxLZjlvMEVDdDRsTHl6UmY0OHpNc3Z2NHhubjMwV1R6MzFsR211WUxWYWpmUG56MlBpeEltWU1HRUMyclZyWjNaejNJVUxGL0RubjMraVU2ZE9jSEp5UW5Cd01IcjA2QUZ2YjIvVE1RY09IRUJ5Y3JKWlcwT0hEb1dqb3lNMmI5Nk1sU3RYWXQyNmRRZ01ERVJtWmlibXo1K1BSWXNXbFNwMmU4ZzdGcnhFUkZRaS92NytiYVdVdVJjdVhJZ0VvQ3ZwZVZMS2Z3a2hVS2RPSFF0Rzl6K3hzYkhZdm4wNzFxNWRpNTkrK2dsTGxpeEJnd1lOVEwxTXZyNitoWjduNHVKUzRDNzUvSXhqTUFzVEdSbUpLMWV1SURnNDJEU2xsVkdqUm8yd2ZmdDI3Tm16eDFRNEdlZHd2WDc5T2dCWVpXb3lBS2haczZieHFYVitHT1ZBbzlFRUF0QkZSVVdkZ0JYeXpoYjVjL255NVJMRjFyQmhRd0JBZW5vNnFsU3BBaUVFL1B6OHNHM2JOdmo2K3BwZHgyQXdZTldxVmVqWnN5ZmMzTnpRcFVzWDdOeTVFek5tek1ER2pSdE5pMDdzMzc4Zk0yYk1LTkJXdjM3OVRDdXlmZnZ0dDJqWnNpV1dMVnVHMTE1N0RSOS8vREVHRHg1Y29wZ0IrOGc3RG1rZ0lxSVNFVUs4cEZRcXoyaTEyaVN0VnJ2VTM5Ky9yYSt2Yi9GTGp1WHhCb0Fubm5qQ3doRUN0Mjdkd3R0dnY0MVhYbmtGelpzM3g2aFJvMUM5ZW5YTW5qM2JkR2U3a1pTeVJOY3N5WEZoWVdGd2RuYkdjODg5VjJDZkVBSjkrL1pGYkd3czR1UGpBUUJMbHk0RkFJd2VQZHFxdmI3RzhhZ0FQSzNXNktQckpvUTRydEZvYm1nMG1nODFHazJYZXZYcVZTbkJlYVhPTzF2bGoxRmh3eHdLYys3Y09mempIM24zZndraENpM0NOMjdjaU11WEwyUDA2TkdtNHhZc1dJQ3JWNjlpOHVUSlNFOVB4OUdqUitIZzRHQ2F4YUphdFdxNGV2V3E2Um9LaFFJeE1URzRkZXNXNnRldmo1bzFhMkxwMHFWbVk0eEx3aDd5amoyOFJFUlVXazhBbUtaUUtLYXAxZXBValVienNaUnl6OTI3ZDA4WHRwS1NFTUlMeUx0QnhwSXlNek14YXRRbzFLNWRHNU1uVHdZQU9EbzZZdG15WmZEMDlJU0Rnd051M3J5Slc3ZHVvVnExYWpoMDZGQ1JNZWwwT3NUR3hzTFoyZG5VYSticzdGeGsyd3NXTENnMnR0ZGZmeDJ2di82NjZiVWxseEl1anZFbUpDRkVSU3A0QVFCQ0NBOEFZd0NNY1hWMXZhZlJhRUtsbEx0djNyeDVQREV4c2NBQTZkTG1uUzN6eCtpNzc3NHpQZS9hdGF2cCtmcjE2L0gxMTEvRHhjVUZ1Ym01dUhidEd1Yk9uVnZrZFQ3NzdETnMzcndaUzVjdU5adEdyRmF0V2xpelpnM0dqeCtQQVFNR1lQdjI3ZGk4ZWJOcHVyT2dvQ0JNbVRMRmJMVTV0VnFONGNPSG00cldvb1p0Rk1jZThvNEZMeEVSbFprUXdnM0FCQ0hFQkE4UGp6UVBENCt0VXNxZHQyN2RPcCtRa0hELzc4T2NBQlI2UTAxNWNuUjBSUGZ1M1RGdzRFQ3psYUh5OTM1ZHZIZ1JFeWRPaEpRU3JxNnVwc0xtUVFxRkF1UEdqY1A5Ky9laFVxblF1M2R2cS9SUVcxclZxbFdOVDZ2Wk1vNXk0Q3FFZUVNSThZYVhsMWVHbDVkWG1NRmdDTDEvLy83UnVMaTR0TCtQS1ZYZTJUSi92THk4c0hIalJ0TUtmRURlc3NMR3NhK0RCZzFDbHk1ZGtKdWJDeWtsYXRldVhXRDF2dnljbkp3d2FkSWtkTzdjdWNBK1gxOWZoSVNFSURJeTBxdzlBQmcxYWhSR2poeHAxcHV0VXFrZ2hDaXlyWkt3aDd4N3RIZEFSRVFWaHIrLy8wSWh4Q3dBTjRVUTEwcDd2cFN5bGhDaTVzT1BCQUJrQXZoRXA5Tjk1dURnY0F5QXc1a3paOHE4UkNtVkQ3MWVqeFl0V2dCNVkyR1Y4dS92MjRVUUVvQUVZTnhrZkcyMkQvODdRUDY5M2V6WXYzY1hkaTd5WGQ5czM0UHQ1YnUyOGJVN2dLS3JPM05aVXNwdnBKUmZLaFNLSFdEZTJZWDhlUmNaR1ZtNktSN0tDVE9BaU9qeDBlanZucHAvL1Awb2xWTDI4cWlrbEswY0hCeHVsL0Y4c2l5UnIvQVV5SGRQejhOK1R1Vzl2enp6UWtxcCtIdm9nNWNscmsrUHpHWS9EQmE4UkVTUG45LzBldjNBMHA2a1VDZ21DeUdDaXRvdnBjd1JRc1FBK0Y2djEyKzZjT0hDN3dDZzBXamVFa0k0WjJkblczeFlBeFV2MzlqTTdLaW9LS2RDRGhINUh1allzYU5JUzBzVFdWbFpBZ0N5czdPRlRxY1RPcDFPQUVETm1qVkZibTZ1ME92MUFnQjBPcDNRNi9YQ1lEQ0k2dFdyUTYvWG0xNERnUEc1d1dBUUxpNHVwdGRTU3VIbzZBampQdVB4VWtyaDRPQXdGOENieGJ5dCt3RENBWHlYbTVzYit2UFBQMThGQUkxR3M0aDVaeC95NTUydFltREJTMFQwK0xsLzRjS0ZxTktlcE5Gb2JqNjRUVXFaTFlTNGFEQVlRZ0g4SnlvcTZtNGhwMllBY0w1Ly96NExEeHZMenM2ck42U1VCVzR1L0Z2K29RUTRmdng0c2RjekxsdHJTUnFOSnUzQlhsb3BaWVlRNHBqQllOaWRtNXU3T3pZMk5yMlFVMjJXZDE5ODhRVTZkdXdJTHkrdmh4LzhnRDE3OXFCNzkrNzV4NzJXMnMyYk4vSEVFMDlBb1ZEZ3pwMDdpSTZPTHZYTUN1V3BCSGxuY1N4NGlZaW90TEtrbEhGQ2lNOXljbkxXRjFGc21BZ2hiZ0NvbVpLU1V1QW1HYkt1ZklzbDNDN3VPRHQxRDhBUktlV3VXN2R1N2MxM1UyU2hiSlYzNmVucFdMWnNHZno4L0VwZDhPN2J0OCsweUlPVUVqMTY5Q2p5MksrLy9ocE9UZ1U3NmJPenN6Rnk1RWdNSERnUS9mdjNSMUpTRW1iT25JbXdzTEQ4OCtGYWxUM2tIUXRlSWlJcUVTbmxKU0hFK0R0Mzdtd3BiUHF4WWlRQmFKcWNuSXg2OWVwWktyekhSbEpTRXFwWHIxNm1Ic0RVMUZRQWdCQ2lJaFc4cHd3R3cwdTV1Ym43WTJOamMwcHhuazN5N3NhTkd3RHk1dDgxUGk5TzllclZvVmFyRVI4Zmo2VkxsMkwyN05sd2MzTkRabVltVWxOVEM1M0NMaUFnQUFhRG9kRHJyVm16QmtxbEVpKzk5QktBdkZrWldyVnFoYVZMbDJMNTh1V1A4TTdLemg3eWpnVXZFUkdWeVBuejV6OHN5M2xTeXQrRkVNOWZ2WG9WclZxMUt1K3dIaXMvL1BBREprK2VqTEN3c0RLdHpwYXZBTHRhM0hIMkpDb3FhbmRaenJOVjN0MjhtVGZ5Snlpb3lPSHVacFl2WDQ1bm5ua0c0OGVQUjd0MjdkQ3RXemV6L1lVdFpsS1VRNGNPSVRRMEZKczNiNFphL2I4MVlkNTU1eDMwNzk4ZjI3ZHZ4NUFoUTBwOHZmSmlEM25IZ3BlSWlDeEtTdm1iRUtMRXk2ZFMwWEp5U3RQQldWQmlZaUlBUUVyNVIzbkVZODlzbFhjM2J0eEFqUm8xY1BEZ3dSSWRiekFZMEsxYk43aTV1V0htekpsWXNHQUJKazJhWkpwSzdmRGh3d1hPS1d3bHRqTm56bUQrL1BtWU9uVXFHamR1YkxiUDI5c2JpeFl0d3BRcFV5Q2x4TkNoUTB2L3hoNkJQZVFkQzE0aSsrU2cxV3FEcEpRakFQZ0pJUXE3bTVvcW5rd3BaU3lBclZGUlVWc0E1RDdzaE1wQUNCRUhvTXlGeDZGRGgvRDU1NS9qNHNXTE1CZ01xRisvUGdZUEhvd3VYYnFZampseTVBaW1UNStPclZ1MzRyUFBQc1BKa3llaFVxblF2WHQzVEpvMENTcVZxbFRIbGJiZDlldlhZOHVXTFlpT2pvYVBqdy9tejU5dlZuVHMyN2NQbjM3NktmNzY2eSs0dWJuaCtlZWZ4L2p4NDAyOWNDVzVUdjRpeDdnY2NXbFhiUHZ0dDk4QUFBYURvZFEzTFZZMGo1cDNaWFhyMXExU2pkMVZLQlRvM0xremhnd1pna09IRHVHbm4zN0MxS2xUUzlYbTk5OS9qOW16WnlNb0tBaXZ2dnBxb2NmODMvLzlIeFlzV0lCNTgrWWhKaVlHTTJiTVFJMGFOVXJWVGxuWlE5Nng0Q1d5UHc1YXJmWkxBQzl4L3NoS3gxRUkwUnhBYzQxRzgwcFVWRlEzUEFaRnIwS2h1Q0NsUkh4OGZLblAzYlp0Rzlhdlg0L2h3NGRqNXN5WmtGTGk0TUdEbUQ1OU91Yk9uV3NxL0l3V0xseUlvS0FnakJrekJoRVJFZmpnZ3c4Z2hNRGJiNzlkcXVOSzIrNkhIMzZJc1dQSFFxMVdZKzdjdVpnM2J4NTI3ODc3Smo0a0pBUWZmL3d4SmsrZWpNYU5HK1BLbFN0WXZIZ3gwdExTTUcvZXZCSmZKeXdzRENkUG5zVFNwVXZ4MFVjZmxXa0dnQXNYTGdBQUZBckZUNlUrdVlKNWxMeDdGT25wNllpSmlTbTBGL1pCSVNFaGFOS2tDYVpQbjQ2VWxCUjgrT0dIbUQ1OU9weWNuSkNWbFFVUEQ0OUNWMHZ6OFBBd0xRZjgzLy8rRjlPbVRjT0lFU013ZXZUb1l0dDc0WVVYVUxObVRjeWVQUnZEaGczRHJsMjdVSzJhNVJjL2U1enlqb2hLU0t2VkR0TnF0Ykp2Mzc0eU1qSlMzcnQzVDFMbGtKYVdKcU9qbytXZ1FZT2tWcXVWR28xbWhqVnp5OS9mZjQ5V3E1VmFyVGJTbXUwQ2dFYWorVjJyMWNxclY2K1crUE5LVFUyVnJWcTFraDkrK0dHQmZiTm16WkpkdTNZMXZUNTgrTERVYXJWeXo1NDlac2Q5OE1FSHNtM2J0bEtuMDVYNHVMSzBlL1RvVWRPMlR6NzVSR3ExV25ubnpoM1R0WTRjT1dKMm5TKy8vRksyYU5GQ1ptVmxsZWc2RDdiMzExOS9GZjNCRmVIR2pSdnk3NS8vWDliKytkdEtXZkx1VWFXbHBjbnIxNjgvOU5HNmRXdDU2ZElsMDNudnZQT08xR3ExTWprNXVWVHRHUXdHZWZic1dibGl4UXJqejdmWVIzeDh2RXhQVDVmeDhmSGwvZFlMWlM5NXh4NWVJanNqcFJ3aGhNRHMyYk9oMFdoc0hRNlZJMmRuWnpScDBnUno1c3pCd0lFRElZUjREY0MvYlIyWGxYd05ZTXFQUC82STExNTdyVVFueE1iR0lpY25wOUFlcnRhdFcrUGd3WU80ZGV1VzJkZXlELzQvNCt2cml4MDdkaFQ0bXJtNDQvNzg4ODlTdC92UGYvN1Q5TnpZVGtaR0JxNWV2WXFjbkJ6TW5qMGJjK2JNTVIxak1CaWcwK21Rbkp3TUh4K2ZoMTZuZXZYcVJYeEtKV2ZzWlpOU1BrNjliS1hPdTBmbDdPd01aMmZuWW84eEdBekl5Y2t4VFN1MmE5Y3UvUERERDZiOXNiR3hHREZpUktIbjV1VGttSWJDZlB2dHQvRHc4RUN6WnMzUXVIRmpEQnMyREFBd2J0dzRkT25TeFRSVEE1QTNYWmx4Zmw4bkp5ZXpYTE1rZThrN0ZyeEU5c2NQQUtkdnFzU2VmUEpKNDlQNnRvekRtb1FRaHdGTU9YSGlSSWtMRCtPMFM4VU43VkVxbFdhdmpWL3pHbVZsNWMyZVZxVktsUklmVng3dEFublRVdW4xZWdEQWtpVkw4TlJUVHhVNDVzRjVVWXU2VG5rSUR3OEhBQWdoOXBmTEJTdUFzdVJkV2QyK2ZSczZuYTVFeHpvNU9VRktDUmNYRjJSbloyUHQyclZZdEdpUmFVaU5yNjh2VHAwNlZlaTVBUUVCaGM2cFc3VnFWVlN0V2hVR2d3SFhybDFEZ3dZTjRPN3VidHAvOTI3ZW1qRFdHTUtRbjcza0hRdGVJanRqdkVITnhjWEYxcUdRaGVTYkxONjZ2M2xzNk02ZE84YzlQRHp1blR0M3pqVXRMYTFFK2Qyd1lVTW9sVXFFaDRmalgvLzZsOW0rTTJmT29FNmRPdkR3OEREYmZ2SGlSZFNwVThmMCt1VEprL0R4OFNuUVExcmNjV1ZwdHlqMTY5ZUhFQUpKU1VubzBLRkRpYzRwanJFSUwyb08xcUprWm1iaTJMRmprRkptS0JTS1BZOGNTQVZSbHJ3cnF6ZmVlS1BFSzg5OS9mWFhVS2xVcHVMejAwOC9OWnRtcm5YcjFzV2VieHhEdm1yVktyUnMyZEpzMzMvLysxOWtaMmZEejgvUGJIdGFXaG9BUExUM3VUelpVOTZ4NENVaUlvdTdmUGx5bG9lSHg2ZTV1YmxqOSs3ZGkwR0RCajMwSEU5UFR3UUZCV0hUcGswQWdBNGRPa0JLaWUrKyt3NkhEaDBxZEJMOTFhdFhRNkZRb0U2ZE9qaDgrRENPSGoxYTRNYXdoeDFYbG5hTFVyTm1UZlRvMFFOcjFxeUJ3V0JBeTVZdGtaT1RnN05uejBKS1dlbzVVWTNES0E0ZVBJaTJiZHNXbUg2cUtPSGg0Y2JsWFE5R1JFUmtscXJSQ3F3c2VWZFdlL2Z1TGZHeHYvNzZxMW54L2VDY3lxZE9uWUtVRW0rLy9UWkdqUnBsOW9kWFVUMjhRRjZCdVdMRkN2VG8wYVBBS215M2I5OUdsU3BWek9ibnRUUjd5anNXdkVSRVpCVjZ2WDZ6VXFrY3UyZlBIcnorK3V2RkRoa3dtakJoQW54OGZQRGxsMTlpNjlhdGNIQndRT1BHamJGKy9mcEM3NEtmT0hFaXRtM2JodDkvLzkxME4zcXZYcjFLZlZ4cDJ5M09uRGx6NE9YbGhSMDdkbURseXBWd2NuTENzODgrKzlBNzZndlRwRWtUOU9yVkN5RWhJZmpxcTY5S05OZXJsQktmZnZxcDhlV2FVamRhd1pVbDd5enQyclZyRDUwU1RBaUJaczJhWWNhTUdkaXhZOGREVjlhN2N1VUtaczJhQllQQmdFbVRKaUV6TXhOWldWbHdjWEZCYm00dWR1M2FaZFdoY285NzNoSFJReGp2cEtYS3pmaHp0bVp1MlhLV0JpT05Sbk5jcTlYS0F3Y09sT3ZuV2RMWkN4NWxsb09LNnVUSms4WjhLOTJrdlpXSXBmS3VKT0xpNG1SRVJJVDgvZmZmNVpVclYrU0ZDeGRrLy83OTVZb1ZLd29jVzlnc0RmdjM3NWRKU1VueSt2WHJNakl5VW1xMVdwbWFtbXJhcjlmcjVmdnZ2eTlidEdnaEowMmFKTy9ldlN1bGxQTG5uMzgybTUyaGMrZk9Nakl5MHJKdk5oOTd5enYyOEJJUmtUVzlDeUI4dzRZTkNBd01ORnZvZ2NxZlRxZkRtalY1bldzR2cyR0JqY094Slp2bDNjbVRKN0Z1M1RyVHVHdTFXbzFtelpxWlpsUjRtRzdkdW1IbHlwWDQ3TFBQb0ZBbzhPS0xMOExWMWRXMFg2RlFvRjI3ZG5qKytlZlJyRmt6MC9aR2pScmh1KysrUTFaV0ZvUVFxRm16Wm9HYkxTM0ZIdk9PQlM4UkVWbE5WRlRVRDFxdDl0dS8vdnFyeDZaTm16QjI3RmhiaDFTcDdkcTFDM0Z4Y1pCU25qaC8vbnpKQjVsV01yYk11NkZEaDJMbzBLR1FVa0pLV2VoTUhFWWhJU0Z3YzNNcnNIM3k1TW1ZUEhseWtlZTFiOSsrd0RhRlFnRlBUOCt5QmYySTdESHZpdjdVaVlpSUxFQ24wMDBBa0xGOSszYkV4TVRZT3B4S0t6NCtIcXRYcndhQSt3YURZWlN0NDdFMVcrZWRFS0xZWWhmSUc2UHQ0RkN4K3lMdE5lOVk4QklSa1ZWRlIwZi9hVEFZSnVsME9reWJOZzAzYnR4NDVHdDI2ZElGRVJFUkJlNTJMK3R4RmQyZE8zY3daY29VNU9Ua3dHQXd2SGZod29WWVc4ZGthNWJJT3pKbnozbkhncGVJaUt6dS9Qbnptd0ZzdW5YckZrYU9ISW1rcENSYmgxUnBKQ2NuWS9UbzBiaDI3Um9BN0RwLy92eGlXOGRrTDVoM2xtUHZlY2VDbDRpSWJFSUlNUTVBMkxWcjF4QVVGSVN6WjgvYU9xUUtMeVltQmtGQlFmampqejhBNE9pOWUvZUNiQjJUdldIZWxiK0trSGNzZUltSXlDWWlJaUp5SXlNalh3WHdTVXBLQ2thUEhvM2c0R0QydXBWQmNuSXlsaXhaZ21IRGh1SG16WnNBOEpVUW9sdDhmSHkycldPek44eTc4bE9SOHM3MnN5OFRrUm5qM0t3UkVYWXhkU0ZaaUhIeGdzaklTS3Y5Tyt6djc3OUhvVkM4QkNBcU1qSlNhNjEyUzBLcjFZNENzQlNBcXhBQzdkcTFRMkJnSUJvMGFJQWFOV3JBMmRtNXd0L01VMTcwZWozUzA5T1JuSnlNdUxnNGhJZUg0OWl4WThacHJ6S2tsUE9pb3FKS3ZoemNZNHg1VjNJVlBlOVk4QkxaR1JhOGp3Y1d2QVUxYmRyMEgwcWxjaEdBQVVJSXA0ZWVRUG5kQjdCSHA5UE5pSTZPVHJCMU1CVUo4KzZSVkppODQ1OHRSRVJrRjZLam8yOENHTkdnUVlQSmpvNk9nNFFRSFFFMEJWQURnQnY0Tzh0SUw2Vk1CWEFiUUxTVThrZTlYdjl4VEV4TWlxMERxNGlZZHlWV29mT09QMFFpSXJJcmNYRnhhUURXLy8wZ3Nncm1YZVhHbTlhSXlHTFdyRm1ESzFldW1GNkhoSVRnM3IxN0R6MHZMUzBOb2FHaEJiWWZPSEFBcWFtcEpXNC9Nek1UM2JwMVEyWm1ab25QSVNLaXlvYzl2RVJrNXNTSkU1ZzdkNjdadHJDd01PVG01cUpyMTY1Rm52ZmdtT05mZnZrRkgzLzhNVjU5OVZYVHRqVnIxcUJqeDQ1bTY4QVg1dmJ0MjFpOGVERmVlZVVWcyszdnZmY2V0bTNiaGxPblRpRTlQYjNBL2dkbFpXWGg1czJidk9tRWlPZ3h4OThDUkdTbVJZc1cyTE5uaitsMVlHQ2c4UzVjQUFVTDI5dTNieGRhQ0llRmhhRk5temJ3OHZJcXNxMjR1RGpzMmJNSFU2ZE9oVnF0aHBRU1FoUjlENWR4djFxdHhuLys4eDlFUkVSZzNyeDVxRktsQ25KemN3c2NuNVNVQkVkSFJ3QkFUazVPZ2YwcWxhclk5b2lJcUhKZ3dVdEVabFFxRmR6ZDNSL3BHbmZ1M01IWFgzK04vL3puUDBVZWs1eWNqS2xUcCtLWlo1NkJnNE1EY25Oek1XREFBS3hZc2FMSWMzSnpjNkZTcWRDNWMyYzgrZVNUV0xSb0VWSlNVbkRqeGcwTUh6Njh5UE5hdDI1ZDZQWXRXN2JBMzkrLzVHK01pSWdxSkJhOFJGUXF6WnMzZitneElTRWh5TW5KUVlzV0xRcmRuNXFhaXZIang4UEZ4UVdMRmkyQ1FxR0FRcUZBdzRZTnNXWExGcnp4eGhzQThncGM0NWhmblU0SEtTVXlNakp3Ky9adGVIcDZZdm55dkNrZi9mMzlDL1E4WjJabVl0Q2dRWEIzZDRlYm14dVdMVnZHb1ExRVJJOHAzclJHUkFVRUJnWWlJQ0RBTkZjc0FBZ2hvRkFvY1Bic1dlemR1eGNHZ3dGbno1N0ZvVU9Ib0ZEODc1K1N2Lzc2Q3p0MzdpenkyamR2M3NTYmI3NEpnOEdBZGV2V3dkbloyYlN2WDc5K09IejRNTzdldlFzQU9IdjJMTHAyN1lxdVhidWllL2Z1QUlBaFE0YVl0aGtmRDdweDR3YkdqQmtEWDE5ZmJONjhHUzR1TGhnN2RpeHUzYnIxeUo4TkVSRlZQT3p1SUNJeldWbFp1SHYzTHI3Ly9udTR1cnJpOHVYTGNIVjFOUlc3RC9MdzhEQnRsMUxpdmZmZVErM2F0ZkhubjM4V2V2MnBVNmVpZnYzNldMVnFWWUdiMS96OC9OQ3hZMGVrcE9STjY5aW1UUnRUejIxQ1FnSjY5KzZORlN0V29FT0hEb1ZlT3lVbEJUdDM3c1RPblR2aDd1NE9oVUtCZS9mdUlUZzRHRnUzYmtYLy92MHhZTUFBdlBMS0svRHc4Q2p6WjBSRVJCVUxlM2lKeUV4U1VoSmNYVjFOeFdqZHVuV1JsWldGZ0lBQU5HL2VITTJiTjBmdjNyMEJ3UFE2SUNBQWQrL2V4VTgvL1lUZmYvOGQwNlpOTTd1bWxCSzdkdTBDQUR6Ly9QUFlzR0ZEa1RNMUxGNjhHSFhyMWkyd1BTRWhieEdmWThlT0ZkaDMrdlJwVEpreUJUMTc5a1JDUWdKQ1FrSVFHaHFLV3JWcVllREFnVWhMUzhQdzRjT3hkZXRXL1BISEgralJvd2ZHamgyTDZPam9NbjlPUkVSVWNiQ0hsNGpNSkNVbDRkNjllMmJER1k0Y09RSWdiOG95dFZxTnhNUkU5T3paMDlTemF6dzJJQ0FBNzczM0htcldyR2s2Tnk0dURzdVhMOGZ2di84T0FCZzBhQkJVS2xXUjdkKzRjUVB6NXMwcnNEMG1KZ1lOR2pUQTBhTkhNVzNhTkxPaEVOV3JWNGRXcThYczJiUGg2ZW1Kbkp3Y0tCUUtVNDl4L3VKOXlaSWx1SG56Sm43NjZTYzBhdFNvckI4VEVSRlZJT3poSlNJenhtRUVFUkVSMkw5L1B4UUtCYXBVcVZLaWN4MGRIZEcrZlh2VDYvajRlQXdhTkFqLytNYy9zSHYzN2tMUFNVbEpnWlFTQUhEcTFDa01IRGpRTkpWWWZ0OS8vejM2OWV1SHVuWHI0b3N2dmpEYjE2QkJBN1JzMlJKYnQyNEZCdHJnendBQUlBQkpSRUZVa0RjclEwSkNBbjc3N1RkTW1EQUJzYkd4cG1QUG5UdUhkOTk5RnkrKytHS3hoVGNSRVZVZTdPRWxvaUxkdjMvZnJDZjF3ZW05OHZjQ0Y2WmV2WG9JQ3d1RGo0OVBrY2RzM3J3WjE2OWZSMUJRRUNaT25JZ0pFeWFnWGJ0MjZOdTNyK21ZQ3hjdTRNOC8vMFNuVHAzZzVPU0U0T0JnOU9qUkE5N2UzcVpqRGh3NGdPVGtaTE5yRHgwNkZJNk9qdGk4ZVROV3JseUpkZXZXSVRBd0VKbVptWmcvZno0V0xWcFVvcytCaUlncU52YndFbG1JUnFNSjFHZzBIVkNCLzdETXlNaUFpNHNMSEJ3Y0VCZ1lpRE5uemlBaUlnSmZmLzAxZ0x4RktNNmVQWXRObXpZVk9YZHZjY1V1QUZ5L2ZoMXVibTd3OC9QRHRtM2JFQlFVWkxiZllEQmcxYXBWNk5teko5emMzTkNsU3hjMGJOZ1FNMmJNUUhaMk5vQzg2Y3YyNzkrUGJ0MjZGYmgrdjM3OVROT1hmZnZ0dDBoUFQ4ZXlaY3R3K3ZScGZQenh4NlgrVElpSXFPSmh3VXRrT2QyRUVNYzFHczBOalViem9VYWo2Vkt2WHIyU2pRMndFNm1wcWFoZXZUclVhaldXTGwwS3BWS0pyS3dzcEtXbEFRQXVYYnFFczJmUFl0U29VYmgrL2ZwRHIrZm82R2dheXd2a2pkZTljT0VDNnRldkR5RUVmSDE5QzV5emNlTkdYTDU4R2FOSGp3YVFOejNhZ2dVTGNQWHFWVXllUEJucDZlazRldlFvSEJ3Y1RNTXBxbFdyaHF0WHI1cXVvVkFvRUJNVGcxdTNicUYrL2Zxb1diTW1saTVkaW80ZE96N0t4ME5FUkJWRWhlMTVJcW9vaEJBZUFNWUFHT1BxNm5wUG85R0VTaWwzMzd4NTgzaGlZbUttcmVON2tGNnZSMXhjSE56YzNIRGt5QkU4L2ZUVG1EeDVNazZmUG0yMlBHKzFhdFZNaTBmVXIxOGZvYUdoR0Q5K2ZMSFhIakJnQUdiT25JbVpNMmVhdGozOTlOTjQ0WVVYQ2ozK3M4OCt3K2JObTdGMDZWS3phY1JxMWFxRk5XdldZUHo0OFJnd1lBQzJiOStPelpzM20rWUREZ29Ld3BRcFU4eVdHMWFyMVJnK2ZEamMzTndBQU0yYU5TdjloME5FUkJVU0MxNTY3RFZwMHFTaFVxbHNhSUZMMXl0a202c1E0ZzBoeEJ0ZVhsNFpYbDVlWVFCK2xGTCtHQlVWOVlzRllpZzFwVktKY2VQR0lTMHREWFhxMU1IS2xTdVJrNU9EWWNPR3djM05EUzR1TG5CMWRUVmJ0ZXpPblR1WU5HbVM2YldycTZ2WkdGeWpjZVBHWWNpUUlhYlYwOVJxTlR3OVBTR0VLRFFXSnljblRKbzBDWjA3ZHk2d3o5ZlhGeUVoSVlpTWpJU25wNmZadmxHalJtSGt5SkhRNlhTbWJTcVZxc2gyYk16aGlTZWVxRmFyVnExcTZlbnBWZFZxZFZVbko2Y3FlcjIrYW01dWJoV0ZRbEZWU2xsRnFWUldNUmdNVmRWcXRVcW4wMVZWS3BVcUthVmFTbGtGZ0JxQTZ1OUhGYVZTV1VXbjAxVVJRcWdBcUJVS2hWcXYxNnVFRU0wTkJnT0VFRXFidm1NaUlpdXp5My85aWF4SnE5WGVCZUJtNHpDeXBKVGZTQ24vbjcwN2o0dXEzdjhIL2pxSFJXUnhSelF6VGV0aUdjZ01tVnVJUmh1bGFPNFdibW1wL1Z4U2M3bmZheW01NWxacWxybUZWdDZTVkZyY0Vrc2t0YTR5Q0M3cFZaTmNRR1RjQldHWU9aL2ZIelJ6UWJZQlljN004SG8rSGp4Z3p2bDh6bmtQdkpHMzUzek81N05KbHVWTkFJb3NsV3Z2cmwyN3hzVWN5cUdzQi82cTJHMmRUbGY4Uk1oRVJFNklWM2lKL2xmc2JxM01nd29oQWlSSkt1NHFiM0Z0NWIrSFBqU3F6QmhzaWNYdS9SRkNGTGtDYmQ1VzF1ZmkydDV6RFBIM1orbnZiWVduc3lBaWNuSXNlSW4rcHRQcGVsWG04VFFhelNJQWswcHBjaGRBUElCWW85RzQ2ZWpSbzljQlFLdlZMcXZNT01qdWRWWVVSWEZ4Y1RFcWltSlNGTVhrNHVKaU1wbE1KaUdFMGRYVjFXUXltVXh1Ym00bUlZVFJZRENZYXRTb1lUSVlES2E3ZCsrYWF0ZXViYng1ODZicHpKa3pKZ0FtQUtLa0V3VUZCVzJSWmZrVlNaSnUyTzd0RVJHcGp3VXZrUTBKSWJJa1NmcFpVWlROZVhsNW00OGZQMzVIN1poSVhUcWRMa0h0R0lpSW5CMExYcUtxZHd0QW5CQWlKak16ODd1TEZ5L2VWVHNnSWlLaTZvUUZMMUVWRVVJa0FYalZZREJzUG43OHVLSE1EZzRpUFQwZGRldldoWWVIaDAzN1ZvWWZmL3dSMGRIUnVIVHBFaG8zYm96WFgzOGQzYnAxVXlVV0lpS3lIUzQ4UVZSRmpodzU4bFZTVXRLL25hblkzYmR2SDdwMTY0Yk16RXliOXEwTXUzZnZSbFJVRkY1NTVSVjgrZVdYNk5xMUsyYk1tSUg5Ky9lckVnOFJFZGtPQzE0aXNsckJoU2RzMmJjMDU4K2Z0NnJkcDU5K2l2RHdjTHoyMm10bzJiSWx4bzRkaTlhdFcrUExMNytza3JpSWlNaCtzT0FsSW90OSsvWWhNaklTN2R1M1I1Y3VYYkJvMFNMTHZ1RGdZRXlkT2hVQTBMTm56MEx6eUo0NGNRTGp4bzFEYUdnbzJyVnJoOEdEQitPUFAvNG9zMjljWEJ5Q2c0TUxMUU44NzdiU1lnS0FWMTk5RmJObXpVSkdSa2FKNyt2eTVjdjQ2NisvTEVzUG0zWHMyQkZIamh5Qm9pamwrajRSRVpGalljRkxSQUNBMU5SVVRKbzBDVzNhdE1GWFgzMkZwVXVYNGgvLytJZGxmMnhzTEtaTW1RSUFXTGx5SldKall5MzdEaDA2QksxV2k1VXJWMkxWcWxYSXljbkJ0R25Uck9wN1B6RUJRRXhNREV3bUUzcjE2b1dGQ3hmaTJyVnJSWTVqdmdyY3RHblRRdHViTkdrQ2c4R0E2OWV2V3hVUEVSRTVKajYwUmtRQThxK0NLb3FDa0pBUXRHelpFZ0RRcGswYnkvNm1UWnRhbHZCdDFLaFJvZUp4eUpBaGhZNDFjT0JBeko0OUc1bVptZkQxOVMyMTcvM0VCQUNOR3pmR3pKa3pNV1RJRUt4WXNRSVJFUkVZTUdBQUJnOGVqRnExOGhjVHk4N09Cb0FpRDh1WlgrZm01bG9WRHhFUk9TWVd2RVFFSUgvWVFWQlFFQ1pNbUlEdzhIRDA2ZE1IanovK3VGVjk5WG85WW1KaWNPellNVnk4ZUJHWEwxOEdBT1RrNU5nc3BvY2ZmaGlMRmkzQ2hnMGJzSFRwVW16ZnZoM2J0MjhIQUxpNXVRRUE4dkx5Q3ZVeEY3cWVucDczRlNjUkVkazNEbWtnSWdENVJlR2FOV3N3Zi81ODZQVjZEQjQ4dU1oNDJlSmtaV1VoTWpJU1I0NGNRZi8rL2JGczJUTE1tREhEcW5QZXU1UnVSV01TUW1EdjNyMFlNbVFJMXE5Zmo5R2pSK1BycjcrMjdQZno4d09RUHkxYVFlbnA2ZkR4OFVHZE9uV3NpcGVJaUJ3VEMxNGlzcEFrQ2FHaG9WaTJiQmxHang2TmYvLzczNFhHdDVvTDFJSVBlU1VsSlNFek14TVRKMDVFNTg2ZDBheFpNNlNscFJWNzdIdjdlbnQ3QTBDaGM5emJ0NnlZZnZqaEIvVHQyeGNMRnk1RWVIZzR0bTNiaGhFalJsaUdNd0JBaXhZdFVMZHVYZno2NjYrRmp2M3JyNytpWThlTzFuK0RpSWpJSVhGSUF4RUJBQTRmUG95VEowK2liZHUyQVBKblhxaGR1emE4dkx3c2JYeDlmUUVBTzNmdVJLZE9uZkRFRTArZ1FZTUdBSUF0VzdhZ1g3OStPSG55SkxadTNWcmsrTVgxYmQyNk5UdzhQUEQxMTEvanNjY2V3K1hMbDdGNTgrWnl4YlIrL1hvTUhUb1VMNzc0SWx4ZGkvOG5UWlpsREJreUJNdVhMOGVqano0S2pVYURiZHUyNGZUcDAzanZ2ZmZ1NTl0R1JFUU9nQVV2RVFFQWZIeDhzSDM3ZG56eXlTZVFaUmtCQVFGWXNXSUYzTjNkTFcwQ0FnSVFFUkdCNk9ob2JOMjZGVHQzN2tTclZxMHdkdXhZZlBIRkYvamhoeDhRRWhLQ0VTTkdZUGJzMllXT1gxeGZiMjl2ekpvMUMwdVdMRUhYcmwzeHhCTlBvRy9mdnZqd3d3K3RqaWttSnFiTW9SRUFFQmtaaWJ5OFBLeGR1eFkzYnR6QW80OCtpaFVyVmxnZWhpTWlJdWRWOWw4SklpZW4xV29GQU9oME9ydjRmVERIazVpWXFIWW9WSVhNY3hIYk11K0Nnb0syeUxMOENvQWtuVTZudGRWNWlZalV4aXU4UkVSa1Y0S0RnejJGRUM4S0lVSWxTZW9Fb0FtQStnRGNWQTdOWGhpRkVOY0FwRW1TZEFCQWZGWlcxbzVUcDA3ZFZqc3dSOGE4SzVORDV4MExYaUlpc2dzQkFRRjEzZHpjM2hGQ2pBRlF5NXFoS3RXVXF5UkpEUUUwQkJBRTRDMVBUOCtzb0tDZ1ZZcWl6RTlKU2JtaWNud09oWGxuTllmT094YThSRVNrdXVEZzRMNktvbndHb0s0a1NRZ0tDa0tuVHAyZzFXclJwRWtUMUtsVHA4U0hFcXNibzlHSW16ZHZJajA5SFRxZERnY09ITURodzRlOWhCQVRaRmtlcnRWcXgrdDB1bWkxNDNRRXpEdnJPWHJlOGI4eFZPMXhEQytwZ1dONExWeTBXdTFpQU9NQklEUTBGT1BIajBlelpzMVVEc3V4cEtXbFlkbXlaZGk5ZTdkNTB6cWRUamNTZ0ZIRnNPd1o4NjRTT0ZMZWNSNWVJaUpTaTZ0V3ExMERZTHlQanc4V0xGaUFKVXVXc09pb2dBY2VlQUR6NTgvSGloVXJVTGR1WFFCNFhhdlZ4Z1FIQjNQOGFWSE11MHJpU0huSGdwZUlpRlNoMFdqbUF4anE2K3VMNk9ob2hJV0ZxUjJTdzJ2ZnZqMisrT0lMTkduU0JBQjZDaUUrVXpzbWU4TzhxM3lPa0hjc2VJbUl5T2FDZ29KZWxTUnBVcDA2ZGJCNjlXbzBiOTVjN1pDY1J1UEdqYkY2OVdyellpL0R0RnJ0R0xWanNoZk11NnBqNzNuSGdwZUlpR3hLbzlFOElNdnlweTR1THBnN2R5NmFObTJxZGtoT3g4L1BENHNXTFlLcnF5dUVFUE1EQWdKYXFCMlQycGgzVmMrZTg0NEZMeEVSMlpRa1NSOEJxRFZnd0FDMGE5ZE83WENjMWhOUFBJRlJvMFpCa2lRdlYxZlhWV3JIb3pibW5XM1lhOTZ4NENVaUlwc0pEQXhzQjZCdjQ4YU5NV2FNWGQzeGRFcVJrWkZvM3J3NUpFa0thOU9temZOcXg2TVc1cDF0MldQZXNlQWxJaUtiY1hGeGlRS0FOOTU0QSs3dTdsVit2cnQzNzJMdjNyMFY2anQxNmxUb2RMcktEY2pHM056Y01HN2NPQUQvKzk1WFJ4WEp1K3FlTy9mREh2T09zeWtURVpGTnRHblRwclVrU1M4MGFkSUVFUkVSTmptblhxL0hwRW1UTFBOYUR4dzRFUC85NzMrTGJSc1RFNE1XTGZLSEhPN2Z2eDg2blE3VHAwOUhYRndjcGs2ZFdtd2ZXWlp4Nk5DaFF0c3lNakx3MGtzdldSWGY5dTNiNGVmblorM2JxWkRPblR1alJZc1crUFBQUDlzSEJ3ZTNTMHhNL0wxS1QyaG5LcHAzanBZNzJkblpDQWtKc2FxditUMmRQWHNXL2ZyMXM2cFBRUnMzYm9TL3YzK3BiZXd0NzFqd0VoR1JUYmk0dUl3QWdKNDllNktxbDIrOWZmczJnUHdpd1B6YXhjVUYvLzczdjJFd0dOQ3hZMGY4OU5OUHFGZXZIZ0NnUzVjdThQVDBCQUNZVENaODlORkhtRHg1TW1SWlJ0dTJiWkdRa0lDUWtCQnMyN2JOMGljNk9ocjc5Kzh2TVlhREJ3K1dHbU9IRGgzdSszMWFRNUlrREJvMENGRlJVVkFVNVcwQUEyMXlZanRSM3J4ejlOelp1M2N2Zkh4OGl0MlhscGFHN3QyN1cxNC8vUEREeFY3RjF1bDArTC8vK3orTUhqMGFQWHIwS0xMZnk4dXIxUGdBKzhzN0ZyeEVSRlRsV3JkdTdTNkVHT3ptNW9aZXZYcFYrZm02ZE9sUzVIVndjREJXclZxRmMrZk9vV2JObXVhSjhxRW9Dckt5c2xDclZpMEF3SVlORy9EUVF3L2grZWVmeDl5NWMzSDkrblhNblRzWEFGQ2pSZzI0dTdzakp5Y0htelp0d3N5Wk0wdU13VllGclRXZWVlWVp6SjA3RjNsNWVlSE5temYzU0UxTnpWRTdKbHVvU040NWV1NkVoNGVYdUU4SVVlaTFMTXRGaXVOZHUzWmg1c3laYU5pd0lYcjE2b1djbkJ4TG9WNWU5cFIzTEhpSjdFODJBTTg3ZCs3QTI5dGI3VmlvQ3BpdkhBR29Ga1VIQUxpN3UzZVdKS21lUnFOQm5UcDFxdng4NWx1MkZ5NWNRTStlUFFzdDFiMTE2MWEwYTljT2QrN2NnWmVYRjVLU2t1RGw1UVZQVDArY09uVUtxMWF0d3NpUkkvSDU1NS9qcDU5K3dqZmZmQU9UeVFRQStQUFBQeEVjSEl6WTJGajQrZm5oNmFlZkxqT0drcGlYbDdZRmIyOXZoSWFHSWk0dXJuYTlldlY2cEthbWZtT3prNnVvSW5ubjZMbXpZOGNPcTYvd0ZwU2JtNHNQUC93UU1URXhpSWlJd1BmZmY0OWR1M1poOGVMRjZOV3JGMGFNR0dFcDdLMWxUM25IaDlhSTdJd1E0amdBbkR0M1R1MVFxSXFrcDZjREFJUVFmNm9jaXMwSUlaNERnRTZkT2xYNXVRd0dBMjdjdUlFYk4yN2cxcTFiQUdCNS9jTVBQMkRyMXEwWU5td1lYbnZ0TmJSdDJ4Wmp4b3pCRzIrOEFTRC9EM1NQSGoyUW5aMk5WYXRXNFoxMzNvR2ZueDl5Y3ZML2IvTFRUejhCQUpLVGszSHk1RWtFQndlWFdId1lESVpTUDJ5dGE5ZXVBQUFoeE1zMlA3bEt5cHQzMVRWM2Z2dnROL1R0MnhjN2R1eEFWRlFVWnN5WUFRRFFhRFRZc0dFRHpwdzVnNGlJQ0d6Y3VORlN3RnZMWHZLT1YzaUo3TTg2QUcwWExGaUE2ZE9uNDhFSEg3UnF2QlRadit6c2JLU25wMlBSb2tYbVRkK3FHWTh0U1pMVUhjaC9rS1dxZmZ2dHQxaThlSEdoYmVibFk2ZE1tWUozMzMwWHJWdTNSbXhzTEhKemMxR2pSZzNJY3Y3MW55Wk5tbURhdEduNCtPT1BFUklTZ203ZHVnRUE3dHk1QTFtV0VSY1hoN2ZmZmh1elpzMUNWRlFVdnYvK2UyemN1TEhZT094cFNBTUF0R25UeHZ5bGRVODJPWUh5NXAwejVNNjlRekpLYy9Ma1NYejg4Y2M0ZVBBZ25uMzJXVXljT0xISVE1UXRXclRBSjU5OGdqMTc5bURod29XSWpZM0Y5T25URVJnWWFOVTU3Q1h2V1BBUzJabWtwS1MxR28ybXo0a1RKOEplZmZWVnRjT2hxdk83d1dDWW8zWVF0dEM2ZGV0NmtpUTlWcTllUFRScjFxekt6L2ZxcTYraVQ1OCsrT0tMTDlDM2IxOTA3ZG9WQ1FrSjhQVDB4TldyVi9IODg4OWJybUFWZFBEZ1FiaTd1eU0rUGg2N2R1M0N1blhyY09IQ0JRREF0V3ZYVUxkdVhRUUdCbUxyMXEwdy8yNXUyN2F0eUpQL2ZuNStHREZpQlA3ODgwOHNYTGdRQUpDYW1vcmV2WHNYdWxXZG1wcUtCZzBhVk5XM29ZakdqUnZEejg4UEdSa1p6UU1EQXh1bXBLUmNzZG5KVlZDUnZIUFUzREVZREhCeGNVRnNiQ3dhTm14WTRzTjVKcE1KZXIzZWNwWDQ3Tm16TUJxTldMZHVYY0hDdEZoaFlXRm8xNjRkRmk5ZWpOT25UMXRkOE5wTDNySGdKYkkvZVVsSlNlRWFqV2FTSkVrREFUd0tvS2JhUVZHbHlQbDdHTU8zQm9OaHp2SGp4MjEvWDFzRmJtNXVnUUR3eUNPUDJPeWNWNjlleGFwVnEwcWNjcWxnOFhEdmRFNExGaXlBWHE5SHYzNzk4TUFERDZCLy8vNlFKQWtQUHZnZ0lpTWpNV25TSkhUdjNoMG5UcHpBMmJObnNYVHAwa0xIUG4zNk5EWnMyQUNEd1ZEa2xuVnh0N0JuenB4WjRyakt5aFlZR0lqZHUzZkQxZFgxYVFCYmJISlNsVlEwN3h3dGR6cDI3SWpubjYvWTJnNkppWWw0K2VXWFN4eGEwYnQzNzJMN2xKYzk1QjBMWGlMN2xKZVVsRFFmd0h5MUF5RzZYNUlrdFFMeXAwQ3lGYjFlajlxMWExdGVtNHVTdFd2WGx0bjM0NDgvUnQyNmRRczk1RFJyMWl3OC92ampDQW9LUWtCQUFHYk5tb1hUcDAvajlkZGZML1FnejUwN2R6QnQyalNNSHorKzBOVzc4K2ZQNDdYWFhrTkNRa0tSODlXb1VhTkM3N0VpSG52c01lemV2UnNBZ3VIa0JXOUY4ODdSY3NmRnhjVlNoTzdmdngvcDZlbm8wNmNQZ09LdkRwZkVQTU5FU2M2ZlA0L0Jnd2VYZVp6aTJFUGVzZUFsSXFJcVpTNDhiREdjd2V6MDZkT1FKQW1Lb2dBQWR1L2VEUThQajRJelpKVG80WWNmUmw1ZUhwS1NrdkNmLy93SFR6NzVKT0xqNHpGNzltd0ErYXRvOWVqUkE3Nit2b2lNakxUMHk4M054YVJKazlDZ1FZTnlMWERnNHVKU3puZFhjVTJhTkFFQUNDRmEydXlrS3FsbzNqbHk3a1JIUnlNME5MUkl1N1p0MnhiWjl2bm5uK09KSjU2d3ZQYnk4aXB4ZGdmei9vcXloN3hqd1V0RVJGWUpEQXhzbDVPVGMvYS8vLzJ2dmp6OWhCRC9rQ1NwMUt0SGxXMy8vdjNRNi9XSWlZa0JBSGg0ZU1EVDB4TjM3OTRGVUh3QkFBQi8vUEVIbGkxYmhxTkhqK0toaHg1Q2h3NGRrSkNRZ0pvMWErS3BwNTZDb2loWXUzWXR2THk4Y1BYcVZYejg4Y2NZTjI0Y1pGbUd5V1JDNDhhTk1XellzQkpYdkNwdWUwVnVFVmRVZ1FlU2JQZkR1RThhalNZTWdERXBLV2svQUtPMS9TcWFkNDZhT3djT0hNQ3hZOGR3NjlZdHZQVFNTNFhtenIxM1JUZGJzNGU4WThGTFJFUldjWEZ4NmV2dDdUMU9vOUdjQUxBZHdNZEpTVWxwVm5SdERNQm1EMmlscGFWaC8vNzlHRFZxRkxac3liOTdtcGlZaURadDJzREh4d2NmZlBBQm5uMzJXVXQ3UlZGdytQQmhLSXFDeG8wYjQ2V1hYc0xzMmJOUnYzNTlwS2VuWThDQUFaZzhlVEp1M0xpQjk5NTdENmRPbmNMS2xTdWgxK3N4YmRvMHBLU2tZUHIwNldqUm9vVmxNWUY3aTlqeTNGcXVTZ1Z1MWRkWE00NXlDcGNrYVpKR283a0c0QnNBVzI3ZnZwMXc1c3laM0RMNmxUdnZIRFYzTGwyNmhCa3pabURldkhuWXRXc1grdmZ2ajhqSXlCS0xmVVZSa0plWEJ6YzNOOHNzRTNsNWVhVk9lWmFYbDJmVjk3QTQ5cEIzVmJ1Mkk1RUQwR3ExQWdCME9oMS9IOGlwQlFVRmJaRmwrUlVBU1RxZFRsdmUvaHFOWnBFa1NaTUtiRElKSVU0S0lYNVNGR1Y1U2twS3NaTkhhN1hhZEFDTmR1M2FaWk9pOThjZmY4U3FWYXV3ZWZObTNMNTlHK3ZYcjhmZXZYdHg2ZElsU0pJRVY5ZjhhejFDQ0NpS0FrVlJJSVJBeTVZdHNXblRwa0xIZXZ2dHQ2RW9DaVpNbUlEaHc0Zmp3UWNmeEx4NTh5eTNhUC84ODA5TW16WU5ibTV1V0xkdUhUcDI3RmlobUcxVkNOKzRjY004emRaVm5VNW51eWtpN2tNeGVRY0F0NFFRM3dvaE5sKzVjbVZ2V2xwYWtmRUdGY2s3Ujh5ZGpSczNZc3lZTWVqUm93ZkdqQmtEUlZHd2RldFdiTm15QmFkUG40YkpaSUlrU1piQzFoeXpKRW5Zc1dNSGZIMTl5N1VJU2tWeTFSN3lqbi9ncWRwandVdlZSUlVVdkJaQ0NFV1NwS09Lb3V5U1pYbTFUcWM3WTk2bjFXcHZBZkF4VCs5VTFYSnpjM0htekJtMGJ0MjYwSGFqMFlqczdHeVlUQ2FZVENaTDBXSldzMmJOSWl0SlhiMTZGZTd1N3ZEeDhjSGV2WHZSdVhOblMrRmdscGVYaDZ5c0xOU3BVd2UzYjkrdVVNeWxqWjJzVERrNU9lWkZHTEoxT3AxNVVLWlUxbWR6UVpTVGt5UGw1dVphL3EwMEdvMVN3YzkrZm40U0FPVGw1VWtBWURLWkN1MDNtVXhTL2ZyMUM3MHUrRmxSbENLdnZiMjlvd0M4VmNyYnlnSVFDK0FIbzlINGkzbmFxNHJrblNQbWpvdUxDN1p2MzI1NVVLMGdSVkdRazVNRG85RUlvOUZvMlFia0x5dHNIdmF3ZlBseVJFWkdXcFpNTHM2Tkd6Znd6VGZmWU9USWtlV09zWVM4c3luK2dhZHFqd1V2VlJjRkN0NDhJVVM1NThLVUpLa1dBR3Nycy9NQXRnZ2hWa3VTbEF6QTlmZmZmN2RjSVNOMW1Fd21QUFhVVTBEK1dGaG4vR0hrQ0NGK0ZFSnNrbVY1STVoM2RxRmczdWwwT2pjMVltQUdFQkZWSDFmLy91d21TVktUS2o3WFEwS0lTQUNXY1pZbFRZWlBxcEFBbU5lSUZmZCtGc0w4WmY0MlNaTHViV051VitoMWVkdVcwcWRnV3k4QVZsMmlGVUxJa2lUVkE5REl2STE1WjFkVSsyR3c0Q1VpcWo2T0FZQVFZbzJpS0RQTDIxbVc1WGNsU1NyMWZxWVFJaDNBV3BQSjlGTktTc3BCQUVhTlJ2UC9KRW55enMzTnRjbVFCaXBaZ1FlUGN0VzZ0VnhlcFEybCtkdGRBUEVBWW8xRzQ2YWpSNDllLzd2ZlhPYWRmU2lZZDJyRndJS1hpS2lha1NUcFRuSnk4cVh5OXROb05IZEsySFZCQ1BFVmdPK1RrcEorQjZEY3N6OExnUGZkdTNkWmVLZ3NOemUvM2hCQzVLZ2N5bjBSUW1SSmt2U3pvaWliOC9MeU5oOC9mcnk0M0xUN3ZGdTdkaTJDZ29MSzlkQ1kyZmJ0MjVHYW1vcTMzaXB0ZUxOOXNJZThZOEZMUkVRVmNWWUk4WlVrU2QvcmREb2RDdCtDTGtTU3BBd0FmdGV2WDBmOStvNDBHNWJ6dVhYcmx2bkxxNlcxczFPM0FNUUpJV0l5TXpPL3Uzang0dDNTR3R0NzN1bjFlcXhjdVJKTGxpeXBVUDl2di8wV0FRRUJsUnhWMWJDSHZHUEJTMFJFVmhGQy9DbUUrSmNzeXovcWRMcVVjblJOQnhDbzErdnh5Q09QVkZWNERpRTlQUjExNjlhRmg0ZUhLdWUvZWZNbUFFQ1NKRWNxZUE4cWl2SktYbDdlOXVQSGo1YzhVV3hSZHBWM2UvZnV4YVJKUlVkbXZQMzIyMlgyM2I1OU8xNTY2YVVpMjVPVGsvSGxsMStXMmxmdHVaOEIrOGc3RnJ4RVJHU1ZJMGVPZkZLUmZrS0kvMHFTOU1LRkN4ZlF2bjM3eWc3TFllemJ0dzhUSmt4QWJHd3Ntalp0cWtvTUdSa1o1aTh2cUJKQUJTUWxKVzJ1U0Q5N3k3dE9uVHBoejU0OUFQS25CaHMwYUJDNmRldUdnUU1IbHRtM1ZxMWFscjRBOE1rbm55QWpJd05SVVZGVkZtOWxzb2U4WThGTFJFUlZTZ2h4VXBJa3BLYW1xaDFLbFRCUDRsK1cwbGF4cW9yekZTY3RMYzE4akxPVkVvd2RzN2U4YzNOelE1MDZkUURrWCszVjYvVjQ1WlZYNE9MaVVtby84eHpONXI1WHIxN0Z0bTNic0h6NWNzczJJSCtJd3dzdnZHQ3pPWjNMd3g3eVRpNjdDUkVSVWNWSmtuUUt3SDBYSHZ2MjdVTmtaQ1RhdDIrUExsMjZZTkdpUlFDQXVMZzRCQWNINDhLRi8xMDh1bmViK1hWeWNqS21USm1DcDU5K0dsMjdkc1hDaFF1TExKbjYvZmZmbzErL2ZtamZ2ajFlZU9FRkxGbXlwRkN4YWo1V1FrSUNCZ3dZZ0xadDJ5STdPN3ZFK0FBZ09EZ1lVNmRPQlFEMDdObXowRU5LSjA2Y3dMaHg0eEFhR29wMjdkcGg4T0RCK09PUFA4bzhYMFdjUEhrU0FLQW9TbEtGRHVCQUtpdnZLcHVpS0ZpNWNpWEN3OE1SSHgrUExsMjZsUHB4Nzg5NnlaSWxDQWdJZ0ZaYmVPMlllZlBtNGVwVit4eXBZZzk1eHl1OFJFUlVwV1JaVGhaQzRNeVpNMlUzTGtGcWFpb21UWnFFZnYzNklTb3FDbmZ1M01GZmYvMVY3dVBNbVRNSGd3WU53dWpSbzVHWW1JaEZpeFpCa2lTODg4NDdBSURvNkdoczJMQUJFeVpNd0JOUFBJRy8vdm9MOCtiTncrM2J0ekZqeG94Q3gxcTllalhHalJ1SDJyVnJJejA5dmRUNFltTmpjZURBQVN4WXNBQXJWNjVFbzBhV2FXSng2TkFoYUxWYWpCNDlHZ2FEQVhQbXpNRzBhZFB3M1hmZmxYaStHalZxbFB1OUEvbGpQZ0ZBbHVWZkszUUFCMUlaZVZjVnZ2dnVPNXcrZlJvTEZpekFRdzg5aFA3OSt4ZHBrNXljak1tVEorUEZGMTlFelpvMUxkdjM3OStQblR0M1l1UEdqYllNK2I3WlE5Nng0Q1Vpb2lxVm1KaW8xMmcwcC9WNi9hTVhMMTdFZ3c4K1dPNWpYTDU4R1lxaUlDUWtCQzFidGdRQXRHblRwdHpIR1Rod0lMcDM3dzRBZVBqaGgvSFhYMzloNjlhdG1EQmhBckt5c3ZEWlo1OWg5dXpaQ0FzTHM3VEp6TXpFb2tXTE1HM2F0RUtGWnE5ZXZkQ3hZMGNBd0crLy9WWnFmRTJiTnJYTUZOQ29VYU5DWTNpSERCbFNKTWJaczJjak16TVR2cjYreFo2dklxNWN1WUwwOUhRQXVKQ1VsSlJXNFFNNWlNckl1OHAyK2ZKbGZQamhod0NBaHg1NnFNaCtSVkd3WWNNR3JGKy9IbE9tVEVGNGVMaGxuMTZ2dC95bnk5L2ZIOTI2ZFRQL1BDMTY5KzVkNkxVOVBMQm1MM25IZ3BlSWlHemhCd0FURXhJU3JIcEk1MTdCd2NFSUNnckNoQWtURUI0ZWpqNTkrdUR4eHg4djkzRTBHazJoMTYxYnQ4YkdqUnVSbVptSmMrZk93V0F3NEYvLytoZW1UNTl1YWFNb0NveEdJL1I2UFpvMCtkOENkUVduaExxZitQUjZQV0ppWW5EczJERmN2SGdSbHk5ZkJnRGs1QlNlc3ZSK3A2QXlYMlVUUWpqOTFkMEM3aXZ2S3BQQllNRFVxVlBoN2UyTnJLd3M1T1RrRlBrWloyUmtZUG55NVZpN2RpMmFOMitPR3pkdUFBQThQRHd3Y2VKRStQajQ0UHIxNndEeXgrd3F5dittdkE0SkNjRlhYMzFWYkNHdEpudkpPeGE4UkVSVTVTUkoyZzFnNHY3OSt5dFVlTGk1dVdITm1qWFl0MjhmTm0vZWpNR0RCMlBBZ0FGNDU1MTN5dlVBbHl3WGZuVEZYSERVcUZFREpsUCtTcnNmZlBBQm1qVnJWcVN2bjU5Zm9kZnU3dTVXeFZlYXJLd3NSRVpHb2xtelpuanR0ZGZRckZrekhEOStITysrKzI2UnRnWFBWeEh4OGZFQUFFbVN0dC9YZ1J6SS9lWmRaZnJsbDErUWxwYUcrZlBuNDgwMzM4VDY5ZXV4YXRXcVl0c09IejY4ME92NTgrZmo4dVhMK09DRER6Qml4QWdBS0hacU93OFBEN3RiWk1OZThvNEZMeEVSVmJscjE2N3RyVmV2M3EzRGh3L1h1bjM3ZG9XZUpKY2tDYUdob1FnTkRjWGF0V3Z4eVNlSDFkNkVBQUFnQUVsRVFWU2ZZUGp3NGZEMjlnWUFYTDkrM1RKVXdQeFUrTDFPbno1ZDZBcllnUU1IMEtSSkU5U3RXeGVQUHZvb0pFbENlbm82UWtOREt5Mit1blhyV3ZZREtIUlZMaWtwQ1ptWm1WaTZkQ244L2YwQkFMdDM3eTczdWN1U25aMk5uMy8rR1VLSUxGbVd0MVQ2Q2V4VVplUmRaWG51dWVmUXFsVXJ1TG01QVFCR2poeUprU01McjlTZGxwYUc3dDI3RnhtS29DZ0tXclpzYWVucktPd3A3emhMQXhFUlZiblUxTlFjQUYvbTVlVVZlUmpMR29jUEg4YVhYMzZKVTZkTzRkU3BVemh4NGdScTE2NE5MeTh2dEc3ZEdoNGVIdmo2NjYrUmw1ZUhDeGN1WVBQbTRxZHVYYlpzR1g3NTVSZWNQWHNXSzFldXhKNDlleXhYelB6OC9QRHl5eTlqK2ZMbDJMaHhJODZlUFlzLy92akRNcWF5b3ZHWm1jZmo3dHk1RThlT0hRTUFOR2pRQUFDd1pjc1duRDE3RnR1MmJjUFdyVnZML2YwcFMzeDh2SGw1MTUySmlZa1ZtK0xCQWQxdjNsVW1XWmFMdlhOZ2JkOFdMVnBVY2tSVno1N3lqZ1V2RVJIWmhNbGtXZ1BrRjNkQ2xMZ1NjYkY4Zkh5d2ZmdDJEQnMyRE1PSEQwZDJkalpXckZnQmQzZDNlSHQ3WTlhc1dVaEpTVUhYcmwweFo4NGM5TzNidDlqampCOC9IcDkvL2psZWUrMDE3Tml4QS8vNjE3OFFFUkZoMlQ5OStuUkVSa1ppNDhhTkdEQmdBRWFQSG8zZmZ2dXR5TmpmOHNSbkZoQVFnSWlJQ0VSSFIxdUdPclJxMVFwang0NUZYRndjQmcwYWhIMzc5bGtLOE1vaWhDaTRHdGZ5U2oyNEE3aWZ2TE5YUWdpWVRLWkNId0NLYkROdlZ5dkc2cHgzUkhaSHE5VUtyVmJySFA4S0VwVWlLQ2hvL04vNS9xRmFNV2cwbXIxYXJWYnMyTEZEMk5MdTNidUZWcXNWNTgrZnQrbDU3Y0dCQXdmRTN6OTM5Ui9aVjRsYWVWZWNTNWN1Q2ExV2EzbWRtNXNyamgwN0pzNmZQeTkyN05naE9uVG9VR0xmOCtmUEM2MVdLMWF2WG0zK21aYjVvUlo3eXp1TzRTVWlJbHQ2RDBEOFo1OTlockN3TUljYmsraG9qRVlqbGkvUHY3aW1LTXI3S29lakpydk5PMW1XTVhic1dPVGs1S0JHalJvWU9uUm9pVzFyMWFxRm9VT0hZc1NJRVpWK0o2QXkyV1BlY1VnREVSSFpURkpTMGo0QTI4NmZQNC9WcTFlckhZN1RpNG1Kd2FsVHB5Q0UySC9reUJGMUI3R3F5Sjd5N29FSEhpajBVSnFycXl0Ky92bG5IRGh3QUwvODhndmVmUFBORXZ2V3JsMGJZOGVPdFVXWTk4VWU4NDRGTHhFUjJaVFJhQndMSUd2OSt2VTRldlNvMnVFNHJUTm56bURac21VQWNGZFJsSkZsdFhkMnpEdmJzTmU4WThGTFJFUTJsWktTY2s1UmxMZU5SaU1tVDU2TWpJeU1Lai9uczg4K2k4VEV4RUlybkRtemE5ZXVZZUxFaVRBWURGQVVaVlp5Y3ZKeHRXTlNteHA1VjkzWWM5Nng0Q1VpSXBzN2N1VElHZ0NyTXpNejhjWWJieFJaSXBVcVRxL1hZOVNvVWJoMDZSSUF4Qnc1Y21TZTJqSFpDK1pkMWJIM3ZHUEJTMFJFcXBBazZmOEJpTDEwNlJJR0RScUVRNGNPcVIyU3d6dDY5Q2dHRFJxRXMyZlBBc0NlVzdkdURWSTdKbnZEdkt0OGpwQjNMSGlKaUVnVmlZbUplVHFkcmkrQUw2NWZ2NDVSbzBZaEtpcUtWOTBxUUsvWDQ0TVBQc0N3WWNOdzVjb1ZBTmdxU1ZMNG1UTm5jdFdPemQ0dzd5cVBJK1dkOVF1UUV6a3A4eHk4T3AyT3Z3L2sxSUtDZ3NiTHN2d1JnSTkwT3QwRXRlTXBTS3ZWamdTd0FFQXRTWklRRWhLQ3NMQXcrUHY3dzlmWEY5N2UzbkIxNVV5YVFQN2lBbmZ1M0lGZXI4ZXBVNmNRSHgrUG4zLysyYnhrY1pZUVlrWlNVdEppdGVOMEJNdzc2emw2M3ZFUFBGVjdMSGlwdXJEbmdoY0FBZ01ERzdxNHVNd0ZNRUNTSks4eU8xQkJkd0ZzTVJxTjAxSlNVaTZxSFl3allkN2RGNGZKTy82M2hZaUk3RUpLU3NvVkFDUDgvZjBuZUhwNlJrcVMxQVZBSUFCZkFMWEJ2MWxtSmlIRVRRQlhBYVFJSVJKTUp0T0dvMGVQWGxjN01FZkV2TE9hUStjZGY0aEVSR1JYVHAwNmRSdkFwMzkvRU5rRTg4NjU4YUUxSWlJaUluSnFMSGlKaUlpSXlLbXg0Q1VpSWlJaXA4YUNsNGlJaUlpY0dndGVJaUlpSW5KcUxIaUppSWlJeUtteDRDVWlJaUlpcDhhQ2w0aUlpSWljR2d0ZUlpSWlJbkpxTEhpSmlJaUl5S214NENVaUlpSWlwOGFDbDRpSWlJaWNHZ3RlSWlJaUluSnFMSGlKaUlpSXlLbXg0Q1VpSWlJaXA4YUNsNGlJaUlpY0dndGVJaUlpSW5KcUxIaUppSWlJeUtteDRDVWlJaUlpcDhhQ2w0aUlpSWljR2d0ZUlpSWlJbkpxTEhpSmlJaUl5S214NENVaUlpSWlwOGFDbDRpSWlJaWNHZ3RlSWlJaUluSnFMSGlKaUlpSXlLbXg0Q1VpSWlJaXA4YUNsNGlJaUlpY0dndGVJaUlpSW5KcUxIaUppSWlJeUtteDRDVWlJaUlpcCthcWRnQkVSRVFGQlFjSGV3b2hYaFJDaEVxUzFBbEFFd0QxQWJpcEhKcTlNQW9ocmdGSWt5VHBBSUQ0ckt5c0hhZE9uYnF0ZG1DT2pIbFhKb2ZPT3hhOFJFUmtGd0lDQXVxNnVibTlJNFFZQTZDV0pFbHFoMlN2WENWSmFnaWdJWUFnQUc5NWVucG1CUVVGclZJVVpYNUtTc29WbGVOektNdzdxemwwM3JIZ0pTSWkxUVVIQi9kVkZPVXpBSFVsU1VKUVVCQTZkZW9FclZhTEprMmFvRTZkT25CMTVaOHNBREFhamJoNTh5YlMwOU9oMCtsdzRNQUJIRDU4MkVzSU1VR1c1ZUZhclhhOFRxZUxWanRPUjhDOHM1Nmo1eDMvRzBQVm5sYXJGUUNnMCtuNCswQk9MU2dvYUx3c3l4OEIrRWluMDAxUU81Ni91V2kxMnNVQXhnTkFhR2dveG84ZmoyYk5tcWtjbG1OSlMwdkRzbVhMc0h2M2J2T21kVHFkYmlRQW80cGgyVFBtWFNWd3BMempIM2lxOWxqd1VuVmhod1d2cTFhclhRMWdxSStQRDk1OTkxMkVoWVdwSFpORCsrMjMzekI5K25SY3YzNGRBR0lsU2VxWG1KaVlwM1pjZG9aNVY4a2NJZTg0U3dNUkVhbENvOUhNQnpEVTE5Y1gwZEhSTERvcVFmdjI3ZkhGRjErZ1NaTW1BTkJUQ1BHWjJqSFpHK1pkNVhPRXZHUEJTMFJFTmhjVUZQU3FKRW1UNnRTcGc5V3JWNk41OCtacWgrUTBHamR1ak5XclY4UFgxeGNBaG1tMTJqRnF4MlF2bUhkVng5N3pqZ1V2RVJIWmxFYWplVUNXNVU5ZFhGd3dkKzVjTkczYVZPMlFuSTZmbng4V0xWb0VWMWRYQ0NIbUJ3UUV0RkE3SnJVeDc2cWVQZWNkQzE0aUlySXBTWkkrQWxCcndJQUJhTmV1bmRyaE9LMG5ubmdDbzBhTmdpUkpYcTZ1cnF2VWprZHR6RHZic05lOFk4RkxSRVEyRXhnWTJBNUEzOGFORzJQTUdMdTY0K21VSWlNajBieDVjMGlTRk5hbVRadm4xWTVITGN3NzI3TEh2R1BCUzBSRU51UGk0aElGQUcrODhRYmMzZDF0Y3M3ZmYvOGRIMzMwVVpIdGE5YXN3ZSsvLzE1ays5bXpaM0hyMWkxYmhGYmwzTnpjTUc3Y09BRC8rOTVYUnhYTnUrcWNPL2ZESHZPT3N5a1RFWkZOdEduVHByVWtTUzgwYWRJRUVSRVJOanR2OCtiTkVSVVZoYUNnSUhUcDBnVUFrSmlZaU04Ly94enIxcTByMG43RmloWEl6czdHaWhVcjRPTGlndERRMEZLUDcrL3ZqMVdyL25mbk5pTWpBeSs5OUpKVnNXM2Z2aDErZm43V3Y1a0s2Tnk1TTFxMGFJRS8vL3l6ZlhCd2NMdkV4TVNpbFpvVHU1KzhjNlRjeWM3T1JraElpRlY5RXhNVEFlUVg2UDM2OWJPcVQwRWJOMjZFdjc5L3FXM3NMZTlZOEJJUmtVMjR1TGlNQUlDZVBYdWlxcGR2RFE0T0xySnQwcVJKUmJhOSt1cXJscTluelpxRmwxNTZDZE9uVDBmZnZuMnhkT2xTVEp3NEVmSHg4VWhJU01ERml4ZlJvMGNQMUt4WkUvSHg4Vmk3ZGkwYU5teUlOOTk4czlnWURoNDhXR3FNSFRwMEtPZTdxaGhKa2pCbzBDQkVSVVZCVVpTM0FReTB5WW50Ukhuenp0RnpaKy9ldmZEeDhTbDJYMXBhR3JwMzcyNTUvZkRERDJQdjNyMUYydWwwT3Z6Zi8vMGZSbzhlalI0OWVoVFo3K1hsVldwOGdQM2xIUXRlSWlLcWNxMWJ0M1lYUWd4MmMzTkRyMTY5cXZ4OGlZbUpTRWxKd1pVclYvRHNzOC9peG8wYkNBc0xRMkppSWt3bUU1NTY2aWxMWWJCaHd3WkVSRVNnVHAwNkFJQjY5ZXBoNnRTcGlJK1BoOGxrZ291TEN4NTc3REdrcEtSZ3dJQUJjSGQzUjhPR0RmSGVlKy9oMFVjZkxURUdXeFcwMW5qbW1XY3dkKzVjNU9YbGhUZHYzdHdqTlRVMVIrMlliS0VpZWVmb3VSTWVIbDdpUGlGRW9kZXlMQmNwam5mdDJvV1pNMmVpWWNPRzZOV3JGM0p5Y2xDdlhyMEt4V0pQZWNlQ2w0aUlxcHk3dTN0blNaTHFhVFFhUzNGUTFhNWZ2NDczM25zUDJkblo2Tnk1YzdGdFZxOWVqUjkrK0tISXJlN25uMzhlenorZi82eE53ZHZTZVhsNXlNM054WVVMRnpCaXhBakw5dmo0K0NMSE50ODJMa2x4VnhLcmlyZTNOMEpEUXhFWEYxZTdYcjE2UFZKVFU3K3gyY2xWVk5HOGMrVGMyYkZqaDlWWGVBdkt6YzNGaHg5K2lKaVlHRVJFUk9ENzc3L0hybDI3c0hqeFl2VHExUXNqUm94QXJWcTFTbzNyWHZhVWR5eDRpWWlveWdraG5wTWtDWjA2ZGJMWk9VTkRRekYvL255NHVMaVVGaGMrL3ZoalN6R1VsWldGdkx6OEZWRnIxYW9GV1paeDU4NGRIRHg0RU83dTdwWnhrdVlIbGtvYk4ya3dHQ3I1SGQyZnJsMjdJaTR1RGtLSWx3RlVpNEszb25sWDNYTG50OTkrdzl5NWMzSHo1azFFUlVXaFc3ZHUrUDc3NzZIUmFMQmh3d1lzV3JRSUVSRVJlUFBOTjlHL2YvOVN2eS8zc3BlOFk4RkxSRVJWVHBLazdnQkt2RnBXbVJJU0V2RDIyMjhYdTYvZ2xUSHpRMGlmZmZhL1ZWQ2ZldW9wL09jLy93RUEvUERERDNqZ2dRY3FISWM5RFdrQWdEWnQycGkvdE83SkppZFEzcnh6aHR3eHgyYU5reWRQNHVPUFA4YkJnd2Z4N0xQUFl1TEVpVVVlb216Um9nVSsrZVFUN05tekJ3c1hMa1JzYkN5bVQ1K093TUJBcTg1aEwzbkhncGVJaUtwVTY5YXQ2MG1TOUZpOWV2WFFyRm16S2o5ZlNFaEltYmVFeTNMdkxlUG5ubnV1ME92U25yNzM4L1BEaUJFajhPZWZmMkxod29VQWdOVFVWUFR1M2J0UVhLbXBxV2pRb01GOXhWa2VqUnMzaHArZkh6SXlNcG9IQmdZMlRFbEp1V0t6azZ1Z0lubm5xTGxqTUJqZzR1S0MyTmhZTkd6WXNNU0g4MHdtRS9SNnZlVUs4dG16WjJFMEdyRnUzYnFDaFdteHdzTEMwSzVkT3l4ZXZCaW5UNSsydXVDMWw3eGp3VXRFUkZYS3pjMHRFQUFlZWVRUm01NjNQRk04bFZYazdONjl1OUJ0YWZPNHkrSnVTNTgrZlJvYk5teUF3V0FvVXZ3VU4vWnk1c3laSlk2cnJHeUJnWUhZdlhzM1hGMWRud2F3eFNZblZjbjk1SjBqNVU3SGpoMHRZNGJMS3pFeEVTKy8vSEtKWTRKNzkrNWRiSi95c29lOFk4RkxSRVJWU3BLa1ZrRCtGRWhxS08wUHRMV0ZqYlZYNmU3Y3VZTnAwNlpoL1BqeGhSNW1Pbi8rUEY1NzdUVWtKQ1FVNlZPalJvMHl6MTlaSG52c01lemV2UnNBZ3VIa0JXOWw1SjBqNUk2TGk0c2x6djM3OXlNOVBSMTkrdlFCVVB6VjRaSnMyTEFCRHozMFVJbjd6NTgvajhHREI1ZDVuT0xZUTk2eDRDVWlvaXBsTGp4c01aeWhxbGh6bFM0M054ZVRKazFDZ3dZTnlyWEFRWGtlQUxwZlRabzBBUUFJSVZyYTdLUXFzWmU4czJYdVJFZEhGMXRRdDIzYnRzaTJ6ei8vSEU4ODhZVGx0WmVYVjRtek81ajNWNVE5NUIwTFhpSWlzb3BHb3drRFlFeEtTdG9Qd0dodFB5SEVQeVJKS3ZYcVVWVjYrdW1uUzl4Mzc3eWsxcnAxNnhZa1NjTFpzMmN0VjJoTkpoTWFOMjZNWWNPR2xmajBmWEhiNzNmTWFIa1VlQ0JKblI5R0JhaVpkNDZVT3djT0hNQ3hZOGR3NjlZdHZQVFNTNFhtemoxMDZGQ0ZZcTBzOXBCM0xIaUppTWhhNFpJa1RkSm9OTmVRUDczUWx0dTNieWVjT1hNbXQ0eCtqUUhZOUFHdGduNzk5ZGNTOXhWM1d6bzZPaHBBL2hQNy9mdjNMN1RQdzhNRG16WnRRbHhjSE9iTW1RTkpraXh0UEQwOU1YUG1UQUJGaTlqeTNGcXVTclZyMXpaL1dWL05PTXBKdGJ4emxOeTVkT2tTWnN5WWdYbno1bUhYcmwzbzM3OC9JaU1qU3l6MkZVVkJYbDRlM056Y0lNc3lnUHg1Z2t1YkRzMDg1VnBGMkVQZXNlQWxJcUp5a1NTcEhvRFJBRWJYcWxYcmxrYWorVllJc2ZuS2xTdDcwOUxTc290cDN3Z0E2dGF0YSt0UUFaUnZnWWN0VzdaZ3pabzFtREJoQWo3NjZDUG85WHA4KysyM3lNM050YXljMWF4Wk16UnQyaFJoWVdFd21Vd0E4b3VmQmcwYTRLbW5ucXBRTExZcWhNMExCMGlTNUVnRkx3QjE4czRSY21manhvMFlNMllNZXZUb2dTNWR1cUJ6NTg3WXVuVXJ0bXpaZ3RPblR3TUFubnp5U1V0aHF5Z0toQkNRSkFrN2R1eUFyNjh2QUdEQWdBRld2OWZ5c29lOFk4RkxSRlQ5dEF3S0N1cFpnWDdGUGU1ZVM1S2sxeVZKZXIxUm8wWlpqUm8xaWdXUUlJUklTRXBLT3ZGM0d5OGcveXFXTGZuNCtHRHMyTEVZT25Sb2lXMnlzN094YWRNbXkrdms1R1RNbWpVTFhidDJSVUJBQU5hdVhZdlkyRmpjdkhuVFVxQVVwMlhMbHRpMGFSUDI3dDFiaWUrZzhubDRlSmkvclBuM1p4bUFGQndjTE9mazVFaFpXVm15MFdpVTZ0V3JKNXRNSmlrM04xZXVYYnUyWkRBWTVMeThQRmxSRk1uRHcwTldGRVV5bVV5eWg0ZUhaREtaWkVWUkpEYzNOMWtJSVpsTUp0bmQzVjB5bVV5eUVFSlNGRVYyYzNNenQ1UGQzTndrUlZGa0lZVGs0dUppYVZQd3RSQkNsdk1yTkVtU3BLYkZ2SlZpOHc3QVBwMU85OGZmYlNxY2Q0NlVPeTR1TGhnNWNxVGxRVFZabHRHN2QyLzA3dDBiaXFJZ0p5Y0hScU1SUm1QK2FCQkZVU3p0ek1NZWhnNGRpc2pJeUZML2MzRGp4ZzE4ODAzRjFvMG9KdTlzcnZpSjJvaXFFYTFXS3dCQXA5UHg5NEdjbWthakdTZEowbEliblM1SENQR2pFR0tUTE1zYkFiaisvdnZ2Y0hXMTcrc3NCb01CN3U3dXhlNHozd1kyR28wUVFsaXVtTW15REZkWFY3dC9iMEQrV05HL3J5UWE0WndYdlZUTE8yZlBuZnRSTU85ME9wMmJHakU0OTNlWWlJZ3NqRWJqajI1dWJwMEFWT2dQamhBaVFKSWtxeVkxRlVMSWY5K0NibVRlVnRKaytQYWtwSUlGeUM5T2F0U29ZZE5weEtxUUJNQUVRQkZDQ0VtU0ZBQkNDS0VBS1BhMXlIOUtTNUVrcWRSMjV0ZVNKSW5Tam04K25oWEhid2tySDNaU00rK3FVZTdjRDlYK0VXREJTMFJVVFJ3OWV2UlBBUDNMYkZnQ2pVYXpDTUNrVXByY0JSQVBJTlpvTkc0NmV2VG85Yi83elpVa3lUczNOOWZtd3hxb3NBSVBIdVhxZExxS3p6TmxReHFOWnBFa1NjdzdCMVl3NzlTS2dRVXZFUkZWbUJBaVM1S2tueFZGMlp5WGw3ZjUrUEhqZDRwcGxnWEErKzdkdXl3OFZKYWJtMTl2Q0NGeVZBN2x2amhMM3ExZHV4WkJRVUhsZWpqT2JQdjI3VWhOVGNWYmI3MVZCWkZWTG52SU94YThSRVJVWHJjQXhBa2hZakl6TTcrN2VQSGkzZElhUzVLVUFjRHYrdlhycUYvZjRTWUhjQ3EzYnQweWYzbFZ6VGdxeUtueVRxL1hZK1hLbFZpeVpFbUYrbi83N2JjSUNBaW81S2lxaGoza0hRdGVJaUt5MWtGRlVWN0p5OHZiZnZ6NDhaSW43Q3dxSFVDZ1hxL0hJNDlZTlFUWWJxU25wNk51M2JvRm56SjNhRGR2M2dRQVNKTGtTQVd2VStUZDNyMTdNV2xTMFpFWmI3LzlkcGw5dDIvZlh1d3l4c25KeWZqeXl5OUw3YXYyM00rQWZlUWRDMTRpSXJKS1VsTFM1b3IwRTBMOFY1S2tGeTVjdUlEMjdkdFhkbGhWWnQrK2ZaZ3dZUUppWTJQUnRHbHhNMk01bm95TURQT1hGOVNNb3p5Y0plODZkZXFFUFh2MkFNaWZ0V0hRb0VIbzFxMGJCZzRjV0diZldyVnFXZm9Dd0NlZmZJS01qQXhFUlVWVldieVZ5Ujd5amdVdkVSRlZLU0hFU1VtU2tKcWFxbllvNVZMYXFsUGxZWjdrM3g2a3BhVUJBSVFRWjFVT3BjclpXOTY1dWJtaFRwMDZBUEt2OXVyMWVyenl5aXR3Y1hFcHRaK1BqdzhBV1BwZXZYb1YyN1p0dy9MbHl5M2JnUHdoRGkrODhJS2x2VDJ4aDd4andVdEVSRlZLa3FSVEFPeW04RERidDI4ZlZxMWFoVE5uenNERHd3UGR1blhETysrOEE2RHdxbFk5ZSthdjBXRytOWHppeEFtc1hMa1N5Y25KeU1uSmdiKy9QLzc1ejMvaXNjY2VBd0RFeGNWaDZ0U3ArT2lqajdCaXhRcWNPWE1HKy9idHM0c0hwMDZlUEFrQVVCUWxTZVZRcXB5OTVwMmlLRmk1Y2lYQ3c4TVJIeCtQQlFzV2xObytJU0doVU80c1diSUVBUUVCMEdxMWhkck5temNQVHo3NXBGMFd2UGFRZHl4NGlZaW9Tc215bkN5RXdKa3paOVFPeFNJMU5SV1RKazFDdjM3OUVCVVZoVHQzN3VDdnYvNnk3SStOamNXQkF3ZXdZTUVDckZ5NUVvMGFXYVoxeGFGRGg2RFZhakY2OUdnWURBYk1tVE1IMDZaTnczZmZmVmZvSEt0WHI4YTRjZU5RdTNadHU1bC9OVGs1R1FBZ3kvS3ZLb2RTNWV3eDd3RGd1KysrdytuVHA3Rmd3UUk4OU5CRDZOKy82RXlCeWNuSm1EeDVNbDU4OFVYVXJQbS94Y24yNzkrUG5UdDNZdVBHamJZTStiN1pROTZ4NENVaW9pcVZtSmlvMTJnMHAvVjYvYU1YTDE3RWd3OCtxSFpJdUh6NU1oUkZRVWhJQ0ZxMmJBa0FhTk9taldWLzA2Wk5MVS8yTjJyVXFOQVkzaUZEaGhRNjFzQ0JBekY3OW14a1ptYkMxOWZYc3IxWHIxN28yTEZqVmI2TmNybHk1UXJTMDlNQjRFSlNVbEthMnZGVU5Ydk51dzgvL0JBQThOQkRSZGZTVUJRRkd6WnN3UHIxNnpGbHloU0VoNGRiOXVuMWVzeVlNUU1BNE8vdmoyN2R1cGwvbmhhOWUvY3U5Tm9lSGxpemw3eGp3VXRFUkxid0E0Q0pDUWtKVmoya1U5V0NnNE1SRkJTRUNSTW1JRHc4SEgzNjlNSGpqejl1VlYrOVhvK1ltQmdjTzNZTUZ5OWV4T1hMbHdFQU9UbUZweGkxdHltanpGZlpoQkJPZjNXM0FMdkpPNFBCZ0tsVHA4TGIyeHRaV1ZuSXlja3Brak1aR1JsWXZudzUxcTVkaStiTm0rUEdqUnNBQUE4UEQweWNPQkUrUGo2NGZ2MDZnUHd4dTRxaVdQcUdoSVRncTYrK0tyYVFWcE85NUoyczVzbUppS2g2a0NScE41Qi9TOVlldUxtNVljMmFOWmcvZno3MGVqMEdEeDZNUllzV2xka3ZLeXNMa1pHUk9ITGtDUHIzNzQ5bHk1WlpycnJkcTdTbFp0VVFIeDhQQUpBa2FidktvZGlNUGVYZEw3LzhnclMwTk15YU5Rc0FzSDc5ZW9TRmhSWDZlUFhWVndFQXc0Y1BMN1E5SVNFQmx5OWZ4bnZ2dldjNW5vZUhCenc5UFMwZkpXMVRtNzNrSGEvd0VoRlJsYnQyN2RyZWV2WHEzVHA4K0hDdDI3ZHYyOFdETlpJa0lUUTBGS0dob1ZpN2RpMCsrZVFUREI4K0hIWHIxclhzQjFEb0tscFNVaEl5TXpPeGRPbFMrUHY3QXdCMjc5NXQrK0RMS1RzN0d6Ly8vRE9FRUZteUxHOVJPeDVic2FlOGUrNjU1OUNxVlN1NHVia0JBRWFPSEltUkkwY1dhcE9XbG9idTNic1hHWXFnS0FwYXRteHA2ZXNvN0NudmVJV1hpSWlxWEdwcWFnNkFML1B5OG9vODNLV0d3NGNQNDhzdnY4U3BVNmR3NnRRcG5EaHhBclZyMTRhWGw1ZWxqWGs4N3M2ZE8zSHMyREVBUUlNR0RRQUFXN1pzd2Rtelo3RnQyelpzM2JyVjltK2duT0xqNDgzTHUrNU1URXpNVmpzZVc3R252Sk5sR2MyYU5hdHczeFl0V2xSeVJGWFBudktPQlM4UkVkbUV5V1JhQStRWGkwSUlWV1B4OGZIQjl1M2JNV3pZTUF3ZlBoeloyZGxZc1dKRm9XRUlBUUVCaUlpSVFIUjB0R1c2c2xhdFdtSHMyTEdJaTR2RG9FR0RzRy9mUG93WU1VS3R0MkVWSVVUQjFiaVdxeG1MR3V3cDd5cUxFQUltazZuUUI0QWkyOHpiMVlyUm52TE9QbWJDSmxLUlZxc1ZBS0RUNmZqN1FGVEZOQnJOWGttU1F1Zk1tWU1YWDN4UjdYQ3FoWU1IRDJMTW1ERUFvTlBwZE1GbHRYZEc5cFIzOXc1Yk1CZ01PSDM2TkdyVnFvWGp4NC9qL2ZmZng0RURCNHJ0ZStIQ0JmVHMyUk9qUjQvR3A1OSthdFg1MUpxcHdkN3lqbU40aVlqSWx0NERFUC9aWjU4aExDek00Y1lrT2hxajBZamx5L012cmltSzhyN0s0YWpKYnZOT2xtV01IVHNXT1RrNXFGR2pCb1lPSFZwaTIxcTFhbUhvMEtFWU1XS0VYZDlaWU40UjJTR3RWaXZNVjNtSnFPcHB0ZG9mdFZxdFdMRmloYUNxdFhIalJxSFZhb1ZHbzZsT1U1RVZpM2xuTy9hWWR4ekRTMFJFTm1VMEdzY0N5RnEvZmoyT0hqMnFkamhPNjh5Wk0xaTJiQmtBM0ZVVVpXUlo3WjBkODg0MjdEWHZXUEFTRVpGTnBhU2tuRk1VNVcyajBZakpreWNqSXlORDdaQ2N6clZyMXpCeDRrUVlEQVlvaWpJck9UbjV1Tm94cVkxNVYvWHNPZTlZOEJJUmtjMGRPWEprRFlEVm1abVplT09OTjRvc2tVb1ZwOWZyTVdyVUtGeTZkQWtBWW80Y09USlA3WmpzQmZPdTZ0aDczckhnSlNJaVZVaVM5UDhBeEY2NmRBbURCZzNDb1VPSDFBN0o0UjA5ZWhTREJnM0MyYk5uQVdEUHJWdTNCcWtkazcxaDNsVStSOGc3VHNORTFSNm5KU05TbGF0V3ExMEhZQkFBUkVSRTRNMDMzMFRqeG8xVkRzdXg2UFY2ckYyN0ZqRXhNZWE1WnJkS2t0US9NVEV4VCszWTdCVHpyaEk0VXQ3eER6eFZleXg0aWRTbjFXcEhBbGdBb0pZa1NRZ0pDVUZZV0JqOC9mM2g2K3NMYjI5dnVMcHlKazBnZjNHQk8zZnVRSy9YNDlTcFU0aVBqOGZQUC85c1hnSTVTd2d4SXlrcGFiSGFjVG9DNXAzMUhEM3YrQWVlcWowV3ZFVDJJVEF3c0tHTGk4dGNBQU1rU2ZJcXN3TVZkQmZBRnFQUk9DMGxKZVdpMnNFNEV1YmRmWEdZdk9NZmVLcjJXUEFTMlJkL2YzOGZUMC9QU0VtU3VnQUlCT0FMb0RhNFdKS1pTUWh4RThCVkFDbENpQVNUeWJUaDZOR2oxOVVPekpFeDc4ckV2Q055WkZ4NGdvaUl5TGx4bGdZaUlpSWljbW9zZUltSWlJaklxYkhnSlNJaUlpS254b0tYaUlpSWlKd2FDMTRpSWlJaWNtb3NlSW1JaUlqSXFiSGdKU0lpSWlLbnhvS1hpSWlJaUp3YUMxNGlJaUlpY21vc2VJbUlpSWpJcWJIZ0pTSWlJaUtuNXFwMkFQZERxOVh1QWZDTTJuRlErUWtoL3BPVWxOUk83VGlJaUlqSStUbjZGVjRXdXc1S2txU24xSTZCaUlpSXFnZUh2c0pybHBpWXFIWUlWQTdCd2NGcWgwQkVSRVRWaUtOZjRTVWlJaUlpS2hVTFhpSWlJaUp5YWl4NGlZaUlpTWlwc2VBbElpSWlJcWZHZ3BlSWlJaUluQm9MWGlJaUlpSnlhaXg0aVlpSWlNaXBzZUFsSWlJaUlxZkdncGVJaUlpSW5Cb0xYaUlpSWlKeWFpeDRpWWlJaU1pcHNlQWxJaUlpSXFmR2dwZUlpSWlJbkJvTFhpSWlJaUp5YWl4NGlZaUlpTWlwc2VBbElpSWlJcWZHZ3BlSWlJaUluQm9MWGlJaUlpSnlhaXg0aVlpSWlNaXBzZUM5RDRxaVZLamZ6WnMzc1g3OWVtUm5aMXZkNS9idDIvajIyMitMYk4reFl3ZHUzcnhwOVhHeXM3TVJIaDVlcm5NVEVSRVJPVElXdkJVa2hNQXJyN3lDUFh2MmxMdnY3dDI3OGQxMzM4SER3OFBxUGxldlhzVzhlZk9LYko4MWF4WXVYNzZNblR0M0Zsc1EzeXNuSndkWHJseUJxNnRydVdJbUlpSWljbFNzZXF5a0tBcXlzcklzcjArY09JRXJWNjZnVmF0V3VIMzdkcEgyWGw1ZWtPWC8vWCtpYmR1MmxxK0ZFQUNBZHUzYUZlbDM2TkNoUXErRkVKQWtxY1M0elB2ZDNkMnhkT2xTSkNZbVlzYU1HYWhSb3dieTh2S0t0RTlQVDRlbnB5Y0F3R0F3Rk5udjV1Wlc2dm1JaUlpSUhBMExYaXVkUDM4ZXZYdjNMckk5SWlLaTJQYWJOMjlHOCtiTkxhOFZSU215cmFEVTFOUWl4OC9MeThPQUFRT3daTW1TRXVQS3k4dURtNXNibm5ubUdUejQ0SU9ZTzNjdXJsKy9qb3lNREF3ZlByekVmaDA2ZENoMis5cTFheEVVRkZSaVB5SWlJaUpIdzRLM25CSVRFOHRzRXh3Y1hPejJRWU1HRmJycVcxQng0NEhkM056UXFsVXJyRjI3RnErLy9qcUEvQUwzMXExYkFBQ2owUWdoQkxLeXNuRDE2bFhVcjE4Zml4Y3ZCZ0FFQlFVVmlUVTdPeHVSa1pHb1U2Y09hdGV1allVTEYzSm9BeEVSRVRrOVZqczI5TVVYWDVUckNpOEE5T3ZYRDZOR2pVS3ZYcjBBNUE5NUdEdDJiS0UyUTRZTUtkTHYzbUkzSXlNRFU2Wk1RZXZXclJFVkZZV1pNMmZpcmJmZXdwdzVjK0RyNjF2QmQwUkVSRVJrLzFqd2xsTkpWMlVvS2x3QUFDQUFTVVJCVkcrclNwczJiZENsU3hkY3YzNGRBTkN4WTBkTE1Ydng0a1gwNk5FRFM1WXNRV2hvYUxIOXIxKy9qbSsrK1FiZmZQTU42dFNwQTFtV2NldldMVVJGUldIZHVuWG8zNzgvQmd3WWdENTkrcUJldlhvMmUxOUVSRVJFdHNLQ3Q1d1NFaExLYkJNU0VsTHNkbXVHTkdSbFpXSDI3Tm5vMDZlUHBiaWVOMjhlenAwN1Y2VFB4WXNYQVFBLy8veHprWUwzdDk5K3c2Wk5tL0NmLy93SFhicDBRWFIwTkI1ODhFR3NXYk1Hcjc3NktyNysrbXNNSHo0Y1lXRmgrUFRUVC9IeXl5OURvOUZnMUtoUkNBd01MUE05RWhFUkVUa0tGcnpsWko3aG9DS3NHZEl3Y09CQWRPalFBWTgvL3JobFgwWkdCbWJNbUZHa3o5R2pSK0h2NzQ4OWUvWmc4dVRKOFBiMnR1eXJXN2N1dEZvdC92V3ZmNkYrL2Zvd0dBeVFaZGx5eGJoV3JWb0FnT2JObStPRER6N0FsU3RYOE91dnYrS3h4eDZyOFBzaklpSWlza2NzZU11cHZBczI5T2pSQTJscGFRQ0F2bjM3bHRuKy9mZmZMelJMd3NHREJ6RjkrblE4K3VpalJkcis4c3N2Nk5ldkg3Nzk5bHQ4L2ZYWEdERmloR1dmdjc4L1pGbkd1blhyTUhueVpIVG8wQUd4c2JFNGVmSWtObTdjaUE4Ly9CQ3RXN2NHQUJ3K2ZCaHIxcXpCc21YTDRPYm1WcTczUjBSRVJHVHZXUENXVTBuREZVcnkzWGZmbGJndkp5Y0gwZEhSK09xcnI5Q3hZMGZFeGNVVktuYVBIRG1DOGVQSFkrellzUWdKQ1NuMFVGdHljakxPblR1SHJsMjd3c3ZMQzFGUlVYajU1WmZSdUhGalM1c2RPM1pBcjljWE91ZlFvVVBoNmVtSk5Xdlc0TU1QUDhTS0ZTc1FGaGFHN094c3pKdzVFM1BuemkzWCt5TWlJaUtpS3FUVmFvVldxeFcyY083Y09hdlBwZFZxeGJsejUwcmNuNXViSzJKaVlrUjRlTGdZTW1TSU9IbnlaTEhIVnhSRkhEdDJyTWo1VFNhVEdEcDBxSmd6WjQ2bDNmRGh3OFhnd1lORlRrNk9FRUlJZzhFZ1huamhCZkhMTDc5WVlqcC8vcnpsMkNhVFNRZ2hSSGg0dURoMDZKQzRmUG15Nk5xMXExaS9mcjFWNy9GK21IOXVhdWVQbWIzRlEwUkVSSldMU3d1WGs4bGtLdk9qSkZldVhNR2FOV3ZRdlh0M2JOcTBDWk1uVDBaMGREVDgvZjFoTXBtS3JIQW1TWkpsMkVGQnExYXRRbXBxS2thTkdtVnA5Lzc3NytQQ2hRdVlNR0VDN3R5NWd6MTc5c0RWMVJXZE8zY0dBTlNzV1JNWExseXdIRU9XWlJ3OWVoU1ptWmw0OU5GSDRlZm5od1VMRnFCTGx5NlY4RjBpSWlJaXNoOGMwbEJPVHozMVZMbmFYN3QyRGZ2MjdjT2VQWHZ3MjIrL0lUZzRHUC84NXovUnVYTm5YTHAwQ1dmUG5vV3JxeXQrL1BGSE5HalFvTXpqZmZYVlYxaXpaZzBXTEZoUWFCcXhCeDU0QU11WEw4ZVlNV013WU1BQXJGKy9IbXZXckxITUNqRm8wQ0JNbkRpeDBITEQ3dTd1R0Q1OE9HclhyZzBBZVBMSko4djEzb2lJaUlnY0FRdmVjanA0OEdDWmJRb3UyN3RreVJJa0p5ZmorZWVmeDhTSkUvSHd3dzliOW0zZnZoMnJWNitHRUFJK1BqNTQ1NTEzeWp5Mmw1Y1gzbjc3YlR6enpETkY5clZ1M1JyUjBkSFE2WFNvWDc5K29YMGpSNDdFRzIrOEFhUFJhTm5tNXVaVzVLcXlqVWtBNU9EZ1lQbm16WnV5cjYrdm5KV1ZKZWZtNXNyZTN0Nnl3V0NRYTlhc0tlZmw1Y2w1ZVhseWpSbzFaS1BSS0x1N3U4dEdvMUUybVV5eXE2dXJ5OStmWlVWUjVJSmZ1N2k0eUlxaUZQcmEvRmtJSWN1eUxBc2hlSmVEaUlqSXlhbGE3ZHd2ODdoTGE1Yjd2Vi9aMmRrNGNPQUFubjMyMlRMYnhzWEZvV1BIanZEMDlFUnViaTdjM2QxTExTeUZFR29YbmpabDY4VTdyS1hUNmFyUEQ0R0lpS2dhNGRVdEszbDZlbHBWN0FMQXM4OCthNW12dDBhTkdtVVdzOVdwMkMxSUNGSGs2NnJjVnR4NWlZaUl5UGx4U0FPcGFUUUFvU2lLSWttU0FrQVJRbGcrMzd0TmtpVEw5bnUzQVZBVVJWRmtXUzYweldReUtiSXNLN0lzVzc0MkdvMktMTXVLaTR1TFlqUWFGVmRYMTVQcWZRdUlpSWlvcXJIZ0pkVWtKU1d0VkRzR0FOQnF0V3FIUUVSRVJGV0lReHFJaUlpSXlLbXg0SFZRNmVucHlNbkpzWGxmSWlJaUlrZkRndGNCN2R1M0Q5MjZkVU5tWnFaTit4SVJFUkU1SWhhOE5sWVpNd1FZREFaVitoSVJFUkU1b21wWDhHWmtaS0J0MjdhSWpvNHV0UDNjdVhNSURnN0cvdjM3TGR0MjdkcUZvVU9Ib2xPblR1alFvUU1HRHg2TXVMZzR5LzY0dURnRUJ3Y1hXckwzM20zbTF3a0pDUmd3WUFEYXRtMkw3T3pzVW1QY3QyOGZJaU1qMGI1OWUzVHAwZ1dMRmkyeTdBc09Ec2JVcVZNQkFEMTc5aXcwcCsySkV5Y3didHc0aElhR29sMjdkaGc4ZUREKytPT1BNdnRhOHo1S2k0bUlpSWpJbmxXN2d0ZlB6dy90MjdmSFR6LzlWR2o3dG0zYjRPZm5aMWtsN2ZQUFA4ZTc3NzZMRGgwNllOMjZkZmo4ODgraDFXb3hkZXBVeE1iR2x2dThxMWV2eHJoeDQ3QisvWHJVcUZHanhIYXBxYW1ZTkdrUzJyUnBnNisrK2dwTGx5N0ZQLzd4RDh2KzJOaFlUSmt5QlFDd2N1WEtRckVjT25RSVdxMFdLMWV1eEtwVnE1Q1RrNE5wMDZaWjFiYzBaY1ZFUkVSRVpNK3E1YlJrUFh2MnhKUXBVL0RYWDMraFdiTm1FRUpnNTg2ZGlJaUlnQ3pMdUhYckZsYXRXb1ZodzRaaDVNaVJsbjZ0V3JWQ1ptWW1QdjMwVS9UczJiTmM1K3pWcXhjNmR1eFlacnZMbHk5RFVSU0VoSVNnWmN1V0FJQTJiZHBZOWpkdDJ0U3liSENqUm8zUXRHbFR5NzRoUTRZVU90YkFnUU14ZS9ac1pHWm13dGZYdDlTKzl4TVRFUkVSa1QycmxnVnZhR2dvNnRhdGk5MjdkMlBFaUJGSVNrcENSa1lHZXZUb0FRQTRmdnc0REFZRG5ubm1tU0o5TzNUb2dKMDdkNWI3b2ErQWdBQ3IyZ1VIQnlNb0tBZ1RKa3hBZUhnNCt2VHBnOGNmZjl5cXZucTlIakV4TVRoMjdCZ3VYcnlJeTVjdkE4Qjl6OGh3UHpFUkVSRVJxYTNhRFdrQUFGZFhWN3o4OHN1V1lRMDdkdXpBVTA4OWhjYU5Hd01BL2o5N2R4NGY0N1gvQWZ4ekpvc3RKSkttYUlwVXVXaElNcFBhZndSUmJhbXQxRklKV2hRdFZTMnRXMXFpRjdXVkt0Y1dSTnVybGlDMHRWU29LRklsRTVKR3VXalRJcGFFRUVsa21jejUvWkhPM0l4c2s4aXMrYnhmcjd3eTh6em5lWjd2eEZmbW16UG5PVWVyMVFJb2ZjbGZCd2VIY2kwSjdPenNiRlE3SnljbmhJV0Y0ZE5QUDBWcWFpcEdqQmhoMUhqWnpNeE1CQWNINDh5Wk14Z3laQWlXTDErT1diTm1HWFhOc2w1SFJXTWlJaUlpc2daVnN1QUZnQUVEQnVEeTVjdjQ3YmZmRUJVVmhRRURCdWozdFdqUkFnNE9Eb2lPamk1eTNNbVRKOUdvVVNPNHU3dkR4Y1VGQUpDV2xxYmZuNXljL01peENTRVFHQmlJNWN1WFk4S0VDZmptbTI4TXJxRXJVSFdGT1FERXhjVWhKU1VGNzc3N0xycDA2WUxHalJzWEcwdHh4eHJ6T3NxS2lZaUlpTWhhVmNraERRRGc3ZTBOUHo4L0xGaXdBQTRPRGdnTUROVHY4L0R3UUVoSUNOYXRXd2VnWUFpRWxCSS8vUEFERGh3NGdDVkxsZ0FBZkh4OFVMMTZkV3pac2dVdFc3YkVqUnMzc0dQSGprZUs2L1RwMHpoLy9qemF0R2tEb0dEbUJWZFhWOVNxVlV2Znh0UFRFd0N3Zi85K2RPclVDYTFhdGNKamp6MEdBTmk1Y3ljR0R4Nk04K2ZQWTlldVhVWE9YOXl4WmIwT1kySWlJaUlpc2xaVnRvY1hLTGg1TFNFaEFiMTc5NGFUazVQQnZrbVRKbUg2OU9rNGRPZ1FSbzRjaVRGanh1RGN1WE5ZdFdvVk9uZnVES0NnWi9TVFR6NUJmSHc4dW5YcmhybHo1K0tWVjE1NXBKaHExNjZOdlh2MzRyWFhYc1BvMGFPUmxaV0ZsU3RYR2d5SmFOMjZOZnIyN1l2dzhIQk1uVG9WUUVHdjlLUkpreEFWRllXUWtCQWNQWG9VWThhTUtYTCs0bzR0NjNVWUV4TVJFUkdSdFRKK0VLb1ZVcWxVRWdCaVkyTXJkUHpwMDZjeGJ0dzRSRVJFNEttbm5xclUyS2hrdXZsLzFXcTFWZVNmTG8rc0pSNGlJaUtxWEZWMlNBTUFSRVJFUUtsVW1yM1kxUTBOZUZpSERoMndmUGx5czhaQ1JFUkVaTytxWk1HYmtKQ0E4K2ZQNDlDaFExaTllclhacjc5OSsvWml0OWVvVWNQTWtSQVJFUkhadnlwWjhJNGJOdzR1TGk3NCtPT1BEWmJtTlJkdmIyK3pYNU9JaUlpb3FxcVNCZStKRXljc0hRSVJFUkVSbVVtVm5xV0JpSWlJaU93ZkMxNGlJaUlpc21zc2VJbUlpSWpJcnJIZ0pTSWlJaUs3eG9LWGlJaUlpT3dhQzE0aUlpSWlzbXNzZUltSWlJaklyckhnSlNJaUlpSzd4b0tYaUlpSWlPd2FDMTRpSWlJaXNtc3NlSW1JaUlqSXJySGdKU0lpSWlLN3hvS1hpSWlJaU93YUMxNGlJaUlpc21zc2VJbUlpSWpJcmpsYU9vREtFQkFRWU9rUWlJaUlpTWhLMlhRUHI1VHlGMHZIUUJYMnE2VURJQ0lpb3FyQnBudDQ0K0xpMmxrNkJpSWlJaUt5YmpiZHcwdEVSRVJFVkJZV3ZFUkVSRVJrMTFqd0VoRVJFWkZkWThGTFJFUkVSSGFOQlM4UkVSRVIyVFVXdkVSRVJFUmsxMWp3RWhFUkVaRmRZOEZMUkVSRVJIYk5waGVlSUNJaSt4TVFFRkJUU3ZtQ2xESlFDTkVKZ0JjQUR3Qk9GZzdOV21pa2xIY0FKQXNoVGdDSXpzek0zSGZod29YN2xnN01sakh2eW1UVGVTY3NIUUNScGFsVUtna0FhcldhL3grSUxLaDE2OVoxblp5Y3BnS1lDS0NPcGVPeEpWTEtUQ25sV3ExVysybDhmUHd0UzhkalM1aDNGV2RMZWNjM2VLcnlXUEFTV1Y1QVFNQXJXcTEyalJDaXJoQUMvdjcrNk5TcEUxUXFGYnk4dk9EbTVnWkhSMzRvQ1FBYWpRYjM3dDNEOWV2WG9WYXJjZUxFQ1p3K2ZScFNTZ0JJQnpCWnJWYUhXelpLMjhDOE01NnQ1eDNmNEtuS1k4RkxaRkVPS3BWcUNZREpBQkFZR0lqSmt5ZWpjZVBHRmc3THRpUW5KMlA1OHVVNGVQQ2didE1HdFZvOURvREdnbUZaTStaZEpiQ2x2T01iUEZWNUxIaUpMTVpScFZLdEF6Q3FkdTNhK09pamp4QVVGR1RwbUd6YXp6Ly9qSmt6WnlJdExRMEFJb1VRZzJOalkvTXNIWmVWWWQ1Vk1sdklPODdTUUVSRUZxRlVLajhGTU1yVDB4UGg0ZUVzT2lwQisvYnQ4ZFZYWDhITHl3c0Era3NwMTFnNkptdkR2S3Q4dHBCM0xIaUppTWpzL1AzOVh4VkN2T2ZtNW9aMTY5YkIyOXZiMGlIWmpRWU5HbURkdW5YdzlQUUVnTmRVS3RWRVM4ZGtMWmgzcG1QdGVjZUNsNGlJekVxcFZENmhVQ2hXT1RnNFlONjhlV2pZc0tHbFE3STc5ZXJWdytMRmkrSG82QWdwNWFldFc3ZHVZdW1ZTEkxNVozclduSGNzZUltSXlLeUVFTXNBMUJrNmRDamF0V3RuNlhEc1ZxdFdyVEIrL0hnSUlXbzVPanF1dFhROGxzYThNdzlyelRzV3ZFUkVaRGErdnI3dEFMelNvRUVEVEp4b1ZaOTQycVhnNEdCNGUzdERDQkhrNStmWDA5THhXQXJ6enJ5c01lOVk4QklSa2RrNE9EaUVBc0RZc1dQaDdPeHMwVmd5TWpJd2N1UklrMS9udmZmZXc2MWJscG1UMzhuSkNXKy8vVGFBLy8zc3E2TEt6cnVxa0R1UHdocnpqck1wRXhHUldmajUrZmtJSVo3Mzh2SkMzNzU5TFIwT05Cb05mdjMxMXlMYnRWb3R1blhyaGwyN2RzSGQzUjIzYjk4dTgxenU3dTRRb3ZpWkRZOGNPWUpKa3lZVjJYNzE2bFhzMnJVTGI3MzFGaFFLMC9VL2RlblNCVTJhTk1IdnYvL2VQaUFnb0Yxc2JPeEprMTNNQ3BraTc2d3hkN0t5c3RDNWMyZWo0bytOalFVQVhMNThHWU1IRHpicW1NSTJiOTZNNXMyYmw5ckcydktPQlM4UkVabUZnNFBER0FEbzM3OS9pVy93bGVIQmd3Zm8wcVVMZ0lJQ1JGY1FuRHAxQ3JtNXVmcDJ1c2VGdHprNE9BQW82TUg3ZXdVcDlPeFo5aWV5UjQ0Y1FlM2F0UUVBL2ZyMVEzSnlzc0grVjE1NXhlQjVSRVFFM25yckxmVHIxOCtreFM0QUNDRVFFaEtDME5CUWFMWGFkd0FNTStrRnJVeDU4czRlY3FmdytSNlduSnlNUG4zNjZKOC85ZFJUT0hMa1NKRjJhclVhSDM3NElTWk1tSUIrL2ZvVjJWK3JWcTB5WDFkVnp6c2lxNk5TcWFSdThRa2lNZzBmSHg5bnBWSjV1MjNidGpJdExVMmF3N0ZqeDJTYk5tM2s3ZHUzcFpSU3BxV2xTZDMvOTVLKzFxMWJKelVhalZTcFZESTFOYlhJT2E5ZXZTcmJ0bTByYjl5NFlYUWNLcFZLL3ZISEgvcm5KMCtlbEVGQlFYTGp4bzJQK2hLTmR2LytmZG11WFR1cFVxbnVlbnQ3VjdkMFBwaExSZlBPRm5Nbk16TlRxbFFxMmFsVHB4Sy9PbmJzS0ZVcVZhblgzTDkvdjJ6ZnZyM3MyN2V2ek16TTFQOE1Lc0thOG80OXZFUkVaSExPenM1ZGhCRHVTcVVTYm01dVpybm04ZVBIMGJGalI3aTd1eHRzMTMyY2UvZnVYUVFGQmVtZno1bzFDNnRXcmNLcVZhc0EvSzkzN3FlZmZrTE5talVCQUR0MzdrU0hEaDFRcjE2OWNzZVRtNXVMTld2V1lOdTJiWmc1Y3lhZWYvNzVDcisyOG5KeGNVRmdZQ0Npb3FKYzNkM2QreVVsSlcwMTI4VXRxS0o1Wjh1NXMyL2ZQcU43ZUF2THljbkIwcVZMc1gzN2R2VHQyeGQ3OXV6QmdRTUhzR1RKRXJ6ODhzc1lNMllNNnRTcFU2NjRyU252V1BBU0VaSEpTU21mRTBLZ1U2ZE9acmxlZm40K0RoNDhpUG56NXh0OVRMTm16YkJzMlRMNCtQamd1ZWVldy9idDIrSHU3cTR2V0xLenM3Rjc5MjVNbXphdDJPTi8rKzAzakJneG90aDl1bytsdFZvdGhCQ1lPWE1tWnM2Y3FkOS82dFFwbytPc3FHN2R1aUVxS2dwU3l0NEFxa1RCVzVHOHE0cTU4L1BQUDJQZXZIbTRkKzhlUWtORDhkSkxMMkhQbmoxUUtwWDQ4c3N2c1hqeFl2VHQyeGR2dlBFR2hnd1pvaCsrWVF4cnlUc1d2RVJFWkhKQ2lENEE5T01qVFMwcUtncDM3dHd4dU9GbjM3NTlBSUNBZ0FDRHRycm5yVnExd3FaTm01Q2ZudzhBY0hWMU5lZ1YzTEpsQ3dEZ3d3OC94Qk5QUElHY25CdzgrK3l6K3YwdFc3WXNVbnlrcGFWaHlaSWwyTGR2SDE1OTlWVzg4ODQ3NVNvV0twT2ZuNS91b1hGM050bUJpdVNkcmVkTzE2NWRqWDZ0NTgrZng0b1ZLeEFURTRNZVBYcmczWGZmTGRJRDNhUkpFL3o3My8vR29VT0hzR2pSSWtSR1JtTG16Sm53OWZVMTZocldrbmNzZUltSXlLUjhmSHpjaFJBdDNkM2QwYmh4WTVOZlQ2dlZZdjM2OVFDQW1KZ1lBUDhyVElRUTJMNTlPMGFPSElrZmZ2aEJmOVBQVjE5OWhkOS8vNzNFYzZhbnAyUFRwazBZTzNZc2xpeFpncHMzYjJMSmtpWFl2bjA3WEZ4Y2lyVFB6czdHbGkxYnNISGpSamc3TzJQcDBxVm1LL1pMMHFCQkE5U3JWdzgzYjk3MDl2WDFmVHcrUHQ3MjVyc3FoNHJrbmEzbVRtNXVMaHdjSEJBWkdZbkhIMys4eEp2ejh2UHprWnFhcXIvWjd2TGx5OUJvTk5pd1lVUGh3clJZUVVGQmFOZXVIWllzV1lLTEZ5OGFYZkJhUzk2eDRDVWlJcE55Y25MeUJZQ21UWnVhNVhxSER4OUdqUm8xaW16UHo4K0hzN016bm5ycUtiaTZ1aUkrUGg1dDI3WUZBQnc0Y0FEanhvMHI4WndMRml4QTY5YXQwYkZqUnl4WnNnUTlldlJBWkdRa0ZpOWVqTm16Wit2YjNiMTdGenQzN3NUbXpadVJscFlHSnljbjVPYm00b01QUGpBNG41UVNlWGw1K2pHZzV1THI2NHVEQncvQzBkSHgvd0RzTk92Rnphd2llV2VMdVhQNzltMmpab01vVG14c0xIcjM3bDJrNTFwbjRNQ0J4UjVUWHRhUWR5eDRpWWpJcElRUUxZQ0NLWkRNSVRBd0VNMmFOY1BMTDc5c3NEMGpJd091cnE0QWdBRURCbURqeG8xbzI3WXQ5dTNiaCt6czdDSWZCWWVIaCtQNDhlTVlPM1lzb3FPanNYWHJWdVRsNWVuM3YvLysreGc4ZURENjlPbURnSUFBcU5WcVRKNDhHYzJhTlVOUVVCQWlJaUx3ODg4L0Z4dmpsU3RYMEw5Ly84cDk0VVpvMmJJbERoNDhDQUFCc1BPQ3R5SjVaNHU1NCtIaG9TOUNqeDgvanV2WHIyUFFvRUVBZ0tTa0pBd2NPTkNvSXZYTEw3OUVvMGFOU3R6LzExOS9sVGpPdUN6V2tIY3NlSW1JeUtSMGhZYzVoak1BQmFzOEZYZXRhOWV1b1VHREJnQ0FZY09HSVNJaUFrdVhMc1dlUFh2d3IzLzlDems1T2ZqcXE2OXc2TkFoMUt4WkUrbnA2Umc0Y0NEbXpwMkxEejc0QUY1ZVhraEtTdEtmcjFHalJuamxsVmV3WU1FQ2ZQUE5OMUNwVklpS2lrSzFhdFZ3NWNvVlJFUkU0TG5ubmlzMlJxMVdhNUxYWGhZdkx5OEFnSlR5YVlzRVlFWVZ5VHRiejUzdzhIQUVCZ1lXMmQ2bVRac2kyelp1M0loV3JWcnBuOWVxVmF2RTJSMTAreXZLR3ZLT0JTOFJFWm1VbFBJZlFvaFNlNDlNcFVPSER2ckhpWW1KK3RXaGF0U29nZkhqeHlNME5CU0JnWUhvMUtrVGNuTnprWkNRZ0pFalJ5SW9LQWpWcTFmSDJMRmowYnQzN3hLbmNobzdkaXdTRXhPUmxwYUd4eDU3RE5XcVZUUFkvM2V2VmhHVzZ1RXRkRU9TK2Y4eEtraXBWQVlCME1URnhSMEhvREgydUVmTk8xdkxuUk1uVHVEWFgzOUZlbm82ZXZYcVpUQ2xtamxtQVNtTk5lUWRDMTRpSWpLMUJnRHcyR09QbWYzQ3VodVBBR0R3NE1GNDY2MjNBQlI4OUx0a3lSSzBiTmtTUjQ4ZXhhcFZxL0RHRzI5Z3hZb1ZCc2N2V0xCQS8xRjJjZXJVcVlNTkd6YVlKbmdUS1BSYVBDd1pSem05S0lSNFQ2bFUza0hCdEZZNzc5Ky8vOU9sUzVkeXlqanVrZkxPbG5MbjJyVnJtRFZyRnViUG40OERCdzVneUpBaENBNE9MckhZMTJxMXlNdkxnNU9Uay83bXU3eThQSU9WNHg1V2VFaEdlVmxEM3JIZ0pTSWlveW1WeWhGU3lzdG56cHc1QWNDb0ZRcUZFUFVCb0c3ZHVpYU43V0dGYjdpSmlvckMzYnQzMGF4Wk00U0dodUs3Nzc3RHlKRWo4ZWFiYjJMLy92MllPM2N1ZnZ6eFIweVpNc1dnWisvaGhRZktxL0M1Q3BQU01vczc2aFlPRUVMWVVzRUxBQkJDdUFPWUFHQkNuVHAxMHBWS1pZU1Vjc2V0VzdlT0pDY25aeFhUdnNKNVowdTVjK0hDQlV5Y09CSDkrdlZEMTY1ZDBhVkxGK3phdFFzN2QrN0V4WXNYQVFEUFB2dXN2ckRWYXJXUVVrSUlnWDM3OXNIVDB4TUFNSFRvMEVlS3R6VFdrSGNzZUltSXFEeUdLUlNLRjFRcTFYVUF1NFFRRWJHeHNVY0I1SmR5VEMwQStrbjR6ZVhERHovVVA3NXk1UXJlZlBOTmJObXlCWmN1WGNMNjlldjEweXIxNnRVTGZuNStXTGx5cGY3TnY3SVU3aVVzekZKREdxcFgxNi91V25ncUFsSFdkOTFkL05uWjJTSW5KMGMvNTVWR294R0Z2OWVyVjA4QVFGNWVuZ0NBL1B4OGcvMzUrZm5DdzhQRDRIbmg3MXF0dHNoeklVVFJhUk9BT2tLSTE0VVFyOWV2WHoremZ2MzZrUUMrMVdnMFB4YWE5cXJDZVdkTHVkT3dZVU9NR3pkT2Y2T2FRcUhBd0lFRE1YRGdRR2kxV21SblowT2owVUNqS1JnTm9oc0RyRkFvOUVYNXFGR2pFQndjWE9vZkIzZnYzc1hXclJWYk42S0V2RE9yNGlkcUk2cENWQ3FWQkFDMVdzMy9EMFJsVUNxVis0UVFMeFRlSnFWTUJSQXBoTmdoaERnVUd4dHI4Tm1uU3FYS0ErQjQ4dVJKT0RwYXRwOGxQei9mTEFzL2FMVmFaR1ptbG5nVFVGbjdUU1UvUDE4M25aWUc5dG5wbFMybC9FNUt1VTJoVUd4R0plWmRWYytkUjFFNDc5UnF0Wk1sWXJESFpDY2lvaElFQkFTMGsxSzJmSVJUZUQyOFFRanhHSUF4QU1ab3RkcTdTcVh5V3dCbnBaUTd6cHc1azFTbzNTTmN0bktZYTVVemhVSlJha0ZTMW40ekVQaGZyN3g4K0h1aGo4MGxBQWdoSG02amEyZnd2THh0U3ptbWNOdGFBSXpxcHBWU0t2NGUrbEJmdDYyeThvNjVVeWtzOWt1QUJTOFJVUlhoNit0YlMwcDVEQ2I4M1MrRWNBTVE4dmRYcUVxbE9peWwxQWdoSEhOeWNzdytySUVNRmJyeEtFZXRWbGQ4bmlrelVpcVZpNFVRNzVYUzVBR0FhQUNSR28xbVcwSkNRdHJmeDgwVFFyZ3c3eXl2Y041WktnWVd2RVJFVllTVTBobi8rNzIvb3JTMnBaeWpqeERDcUlsTmhSRDVVc3BiS1BpWXVmcURCdzlZZUZoWVRrNUJ2U0dsekxad0tJOUVTcGtwaERpczFXcDM1T1hsN1VoTVRNd29wbGttQUJkcnl6dXRWcXUvZ2F5cXNJYThZOEZMUkZURlNDbnZ4TVhGVGFySXNVcWxzaW1BRWd0ZUtlVWRJY1FXS2VXdTNOemNvNG1KaWJrcWxhb05BTGUwdERSNGVGamY1QUJSVVZINDRJTVBFQmtaaVlZTkcxbzZISk5LVDAvWFBieHR5VGdxS0IxQWxKUnllMHBLeXU2clY2OCtLSzJ4RU9JbWdIcldsSGRxdFJwTGxpeEJlSGc0bkp5S0RtVjk4T0FCdW5mdlh1d05heVV0LzFzYWN5OWRYUkpyeURzV3ZFUkU5RWlrbERlRkVKdWxsSkZ4Y1hFblVIUnhnT3NBZkZOVFU5RzBhVk1MUkdoZHJsKy9qcnAxNnhhK2M5MXM3dDI3QndBUVF0aFN3UnVqMVdvSDVPWGw3VTFNVEN4NW90aWlyQzd2bEVvbDZ0U3Bnd01IRHVDbGwxNHFzbDlLV2VwY3VKczNiOFlUVHp4UjVuV1NrNVB4NnF1dlBsS3NsY2thOG80Rkx4RVJWY1FWS2VWL0FPeUppNHM3Q2FERTlVNmxsUDhWUWp4LzVjb1Z0Ry9mM253UldxR2pSNDlpeXBRcEZ1dE52bm56cHU3aEZiTmZ2SUxpNHVKMlZPUTRhOHU3NE9CZy9QYmJid0NBWDM3NUJiTm16VUpzYkN3Q0FnTGc3T3hzMEZZM0IyOWVYaDRXTGx5STd0MjdBeWlZWXEzd0RXdkp5Y25vMDZkUGtaNWNheHJDQVZoSDNySGdKU0tpOGdnRE1GT3RWcXRoNU1JVFVzcnpRZ2drSlNXWk5EQmJVRnJ2blRra0p5Y0RBS1NVbHkwYWlCbFlXOTZ0WHIxYVB4ZnUzTGx6Y2YzNmRmMis2T2hvT0RzN0l5c3JDNTA3ZDBaTVRBenUzYnVIdm4zNzZ1Zjh0V1hXa0hjc2VJbUl5R2dWNlcwVFFsd0FZSkhDUTZ2VllzMmFOZGl6WncvdTNyMExmMzkvL04vLy9SOCsrK3l6SXIyc3ljbkorTmUvL29YNCtIZzBhTkFBSDMvOE1mejkvZlg3RHh3NGdHKysrUVlYTDE2RVZxdEZzMmJOTUdMRUNQVG8wVVBmNXVqUm8xaTdkaTB1WGJxRTZ0V3I0NldYWHNMVXFWTUJHSTdCMUMwY1lPNHhsdWZQbndjQWFMWGFPTE5lMkFJc21YZkZjWEZ4QVFEOCtlZWZpSTZPeHJKbHk4bzhadXJVcVVXV1JpNXVMRy9oYlQxNzlzU2JiNzc1aU5GV0xtdklPeGE4UkVSa1VncUY0cXlVRXBjdVhUTDd0WmNzV1lMSXlFaE1uVG9WZm41K1VLdlYrT0tMTDRwdHUyTEZDa3ljT0JIVnExZkhSeDk5aEZtelptSDM3dDBBZ0kwYk4yTFZxbFVZUFhvMC92blBmMEpLaWYzNzkrT0REejdBUng5OWhQNzkreU1wS1FudnZmY2VCZzhlak5EUVVHUmtaT0RQUC8vVW56OHlNaEluVHB6QXdvVUxzWHIxYXRTdlg3L1lPRXpwN05tekFBQ0ZRbkhNN0JjM00wdm1YVW1rbEpnN2R5N2F0MitQamgwN2x0clcxZFVWZmZyMEtiSmQ5MGRTZm40K1FrSkNjT0hDaFNKL09GMjVZbDBqVnF3aDcxandFaEdSU2NYR3hxWXFsY3FMcWFtcHphNWV2WW9ubjN6U0xOZTllL2N1dG0vZmpqZmZmQk1EQmd3QUFEUnAwZ1NwcWFsWXQyNWRrZllqUm94QXUzYnRBQUJEaGd6Qlo1OTloanQzN3NEUjBSRnIxNjdGYTYrOWhuSGp4dW5idDJqUkFpa3BLVmkxYWhYNjkrK1BHemR1UUt2Vm9uUG56bmo2NmFjQkFINStmdnIyRFJzMjFNOFdVTDkrZmJPUDRiMTE2NWJ1WS9RcmNYRnh5V2E5dUFWWUt1OUtFeDRlanRqWVdPemN1Uk1SRVJINjVZaTdkT21Ddkx3OE9Eczd3OW5aR1IwNmRJQkdvOEZiYjcyRlVhTkdGWHV1MWF0WDY0ZkloSWFHWXZ6NDhhaFhyNTY1WG9yUnJDWHZxdFpFY0VSRVpDbmZBc0JQUC8xa3RndGV1SEFCK2ZuNStodUFkRXE2WS84Zi8vaUgvckd1Y01qS3lrSmlZaUp5YzNQMU53NFYxcUZEQjZTbXBpSWxKUVVCQVFIdzkvZkhsQ2xUTUdmT0hKdzdkNjRTWDgyajAvV3kvYjM0U0ZWaDlyd3JTVlJVRk1MQ3dnQUFjK2JNd1RmZmZLUFB4ZSsvL3g3T3pzNzQ0WWNmRUJNVGc1aVlHUHpqSC85QXk1YkZMNHA0NU1nUmJOKytIZE9uVHdjQU5HclVDSys5OWhvdVg3YStvZG5Xa25jc2VJbUl5T1NFRUFjQjRQang0MmE3Wm5aMndSejNqbzZHSDJicWJoeDZXSEdMQVVncG9kVVdURUJSMmhLMURnNE9jSEp5UWxoWUdENzk5Rk9rcHFaaXhJZ1JXTHg0Y1VYRHIzVFIwZEVBQUNIRVhndUhZamFXeUx1U1JFWkc0dE5QUHdWUWZpMDk1d0FBSUFCSlJFRlVVS0M2dWJsQnE5WEN3Y0VCSGg0ZWFOT21qWDRJemRtelozSHYzajIwYWRPbXlIbGlZMk14YytaTXpKNDlXejlGMld1dnZZYWhRNGRpN05peFNFeE1OTitMTW9LMTVCMExYaUlpTXJrN2QrNGNBWkIrK3ZScDNMOS8zeXpYMUEwWmlJc3p2RS9tNGVkbGFkR2lCUndjSFBSdjNJV2RQSGtTalJvMWdydTdPNENDb2pnd01CRExseS9IaEFrVDhNMDMzeUF0TFUzZlhsYzA2NHBvYzhuS3lzTGh3NGQxSzVUdE5PdkZMY2dTZVZlU1JZc1dvWFBuemdDQWYvN3puK2pldlRzU0V4UFJvRUVEQU1DWU1XT3dmdjE2WEwxNkZVdVdMTUdZTVdPSy9CR1drWkdCZDk1NUI1TW1UVUxYcmwwTjlvMFlNUUxCd2NGSVRVMDF5K3N4aGpYbEhRdGVJaUl5dWFTa3BHd0FYK2ZsNWVsN3NVeXRTWk1tZVBiWlo3Rml4UW9jT0hBQXYvLytPOExEdzh2OThiYUhod2RDUWtLd2J0MDZyRnUzRHYvOTczOXg0Y0lGZlBIRkZ6aHc0QURlZmZkZEFNRHAwNmZ4OWRkZjQ4S0ZDN2h3NFFMT25Uc0hWMWRYMUtwVlMzOHUzWmpOL2Z2MzQ5ZGZmNjI4RjF1RzZPaG8zZkt1KzJOalk3UE1kbUVMczBUZWxhUkdqUm9HejRjUEg0N1kyRmo5VENDK3ZyNFlQbnc0aGc0ZENqYzNOL1RyMTYvSU9WeGNYTEJtelJvTUdUS2syR3U4L3ZyckNBd01yUHpnSzhpYThvNEZMeEVSbVVWK2ZuNFlBT3pjdVJOU0dqV0Y3eU5idUhBaE9uVG9nRTgrK1FTdnYvNDZybDI3aGdrVEpnQW9mZ2hEU1NaTm1vVHAwNmZqMEtGREdEbHlKTWFNR1lOejU4NWgxYXBWK2w2NzJyVnJZKy9ldlhqdHRkY3dldlJvWkdWbFllWEtsUWFMQ3JSdTNScDkrL1pGZUhpNGZyb3lVNU5TNHV1dnY5WTlMWDZLQ2p0bWlid3p4dFdyVi9IZGQ5L3BDOXV6WjgvaTZOR2o4UGIyeG9VTEYzRGd3SUZpUHdsNDVwbG45SStyVjYrT3RtM2JtaTNtOHJDMnZDdDVRQkpSRmFGU3FTUUFxTlZxL244Z3U5YTZkZXU2VGs1T2Q2U1VkK0xpNGp3c0VZTlNxVHdpaEFpY08zY3VYbmpoQlV1RWdLMWJ0Mkxod29XSWpvN1d6NDFxejJKaVlqQng0a1FBVUt2VjZxS1R1RllCMXBCM09nRUJBVGh4NGdUR2pSdUhCZzBhb0dmUG50aTBhUk51Mzc2TnQ5NTZDeSs4OElKKytycjgvSHk4Ly83NzZOeTVjN0h6NzViRjNQTThGMlp0ZWNkcHlZaUl5SncrQmhDOVpzMGFCQVVGd2NuSnlld0JIRHAwQ0U4Ly9YU1ZLSFkxR28xKzNtR3RWanZId3VGWWtzWHpUbWZDaEFsd2NuTENwRW1UMExKbFMxeS9maDNCd2NIbzFxMGJIQndjQUFBZE8zWkVSRVFFRGg4K2pHZWZmUllBMExWclY3ejk5dHY2OGVLbFNVdEx3NG9WSzB6Nk9rckR2Q095UWlxVlN1cDZlWW5zV2V2V3JldXFWQ3FwVkNwdld6SU9sVXIxblVxbGtpdFhycFNtTm5mdVhCa1JFU0V2WGJvazQrUGo1Y2NmZnl4VktwVThlUENneWE5dERUWnYzaXovL2pldlNsT1JGY3VjZVZmVldXUGVjUXd2RVJHWmxVYWptUVFnYzlPbVRVaElTRERwdFJvMmJJaE5telpoMkxCaG1EQmhBcTVldllxbFM1Y2FMQWRzcnk1ZHVvVGx5NWNEd0FPdFZqdXVyUGIyenB4NVY1VlphOTV4ekNKVmVSekRTMVdGTll6aDFmSDM5eCtqVUNqV2VYcDZZdE9tVFZhNVFwUXR1M1BuRGthTkdvVnIxNjVCcTlWK2VPYk1tZm1XanNrYU1POU15NXJ6amoyOFJFUmtkbWZPbkFrRHNDNGxKUVZqeDQ3VkxUMUtsU0ExTlJYang0L0h0V3ZYQUdDN05SVWRsc2E4TXgxcnp6c1d2RVJFWkJGQ2lMY0FSRjY3ZGcwaElTRTRkZXFVcFVPeWVRa0pDUWdKQ2RFdE1Yc29QVDA5eE5JeFdSdm1YZVd6aGJ6alI3aFU1WEZJQTFVVjFqU2tvUkJIbFVxMUFVQUlBUFR0MnhkdnZQR0dmdlVwTWs1cWFpcldyMStQN2R1MzYrYWEzU1dFR0JJYkc1dG42ZGlzRlBPdUV0aFMzdkVObnFvOEZyeFVWVmhwd1FzQVVLbFU0d0FzQkZCSENJSE9uVHNqS0NnSXpaczNoNmVuSjF4Y1hPRG95SmswQVNBL1B4OFpHUmxJVFUzRmhRc1hFQjBkamNPSEQrc1dLY2lVVXM2S2k0dGJZdWs0YlFIenpuaTJubmQ4ZzZjcWp3VXZWUlhXWFBBQ2dLK3Y3K01PRGc3ekFBd1ZRdFFxOHdBcTdBR0FuUnFOWm5wOGZQeFZTd2RqUzVoM2o4Um04bzV2OEZUbHNlQ2xxc0xhQzE2ZDVzMmIxNjVaczJhd0VLSXJBRjhBbmdCY3djV1NkUEtsbFBjQTNBWVFMNlg4S1Q4Ly84dUVoSVEwU3dkbXk1aDNaYkxwdk9NYlBGVjVMSGlwcXJDVmdwZUlxTEp4bGdZaUlpSWlzbXNzZUltSWlJaklyckhnSlNJaUlpSzd4b0tYaUlpSWlPd2FDMTRpSWlJaXNtc3NlSW1JaUlqSXJySGdKU0lpSWlLN3hvS1hpSWlJaU93YUMxNGlJaUlpc21zc2VJbUlpSWpJcnJIZ0pTSWlJaUs3eG9LWGlJaUlpT3dhQzE0aUlpSWlzbXNzZUltSWlJaklyckhnSlNJaUlpSzd4b0tYaUlpSWlPd2FDMTRpSWlJaXNtc3NlSW1JaUlqSXJySGdKU0lpSWlLN3hvS1hpSWlJaU93YUMxNGlJaUlpc21zc2VJbUlpSWpJcnJIZ0pTSWlJaUs3eG9LWGlJaUlpT3dhQzE0aUlpSWlzbXNzZUltSWlJaklyckhnSlNJaUlpSzd4b0tYaUlpSWlPd2FDMTRpSWlJaXNtc3NlSW1JaUlqSXJySGdKU0lpSWlLN3hvS1hpSWlJaU93YUMxNGlJaUlpc211T2xnNkFpSWlvc0lDQWdKcFN5aGVrbElGQ2lFNEF2QUI0QUhDeWNHaldRaU9sdkFNZ1dRaHhBa0IwWm1ibXZnc1hMdHkzZEdDMmpIbFhKcHZPTzJIcEFJZ3NUYVZTU1FCUXE5WDgvMEIyclhYcjFuV2RuSnp1U0NudnhNWEZlVmc2bm9mOUhkOVVBQk1CMUxGMFBMWkVTcGtwcFZ5cjFXby9qWStQdjJYcGVHd0o4NjdpYkNuditBWlBWUjRMWHFvcXJMbmdEUWdJZUVXcjFhNFJRdFFWUXNEZjN4K2RPbldDU3FXQ2w1Y1gzTnpjNE9qSUR5VUJRS1BSNE42OWU3aCsvVHJVYWpWT25EaUIwNmRQUTBvSkFPa0FKcXZWNm5ETFJta2JtSGZHcy9XODR4czhWWGtzZUttcXNOS0MxMEdsVWkwQk1Ca0FBZ01ETVhueVpEUnUzTmpDWWRtVzVPUmtMRisrSEFjUEh0UnQycUJXcThjQjBGZ3dMR3ZHdktzRXRwUjNmSU9uS284RkwxVVZWbGp3T3FwVXFuVUFSdFd1WFJzZmZmUVJnb0tDTEIyVFRmdjU1NTh4YytaTXBLV2xBVUNrRUdKd2JHeHNucVhqc2pMTXUwcG1DM25IV1JxSWlNZ2lsRXJscHdCR2VYcDZJanc4bkVWSEpXamZ2ajIrK3VvcmVIbDVBVUIvS2VVYVM4ZGtiWmgzbGM4VzhvNEZMeEVSbVoyL3YvK3JRb2ozM056Y3NHN2RPbmg3ZTFzNkpMdlJvRUVEckZ1M0RwNmVuZ0R3bWtxbG1tanBtS3dGODg1MHJEM3ZXUEFTRVpGWktaWEtKeFFLeFNvSEJ3Zk1temNQRFJzMnRIUklkcWRldlhwWXZIZ3hIQjBkSWFYOHRIWHIxazBzSFpPbE1lOU16NXJ6amdVdkVSR1psUkJpR1lBNlE0Y09SYnQyN1N3ZGp0MXExYW9WeG84ZkR5RkVMVWRIeDdXV2pzZlNtSGZtWWExNXg0S1hpSWpNeHRmWHR4MkFWeG8wYUlDSkU2M3FFMCs3RkJ3Y0RHOXZid2doZ3Z6OC9IcGFPaDVMWWQ2Wmx6WG1IUXRlSWlJeUd3Y0hoMUFBR0R0MkxKeWRuUzBkVHJuazVlVWhQVDBkeWNuSnVIRGhBazZkT29XNHVEaExoMVVxSnljbnZQMzIyd0QrOTdPdmltdzU3MnlSTmVZZFoxTW1JaUt6OFBQejh4RkNQTy9sNVlXK2ZmdGFPaHdrSlNWaDRNQ0JpSTJOMVc4N2ZQZ3dWcXhZZ2Z6OGZPVGw1U0UzTnhjNU9Ubkl5Y2xCZm42K3ZwMmpveU5xMXF5SkZpMWFZTldxVlpZSTMyaGR1blJCa3laTjhQdnZ2N2NQQ0Fob0Z4c2JlOUxTTVptVHRlVmRWV0Z0ZWNlQ2w0aUl6TUxCd1dFTUFQVHYzeDlDbUdiYTYrRGdZUHoyMjI5RnRoY3Vha3ZqNStlSE45NTRBODdPenFoV3JScXFWNitPNnRXclk4U0lFVmk5ZWpXYU5XdUdtalZybHRsTCtQYmJiK1A0OGVOWXZYbzEyclJwVTJSL1FFQkFoZUtyQ0NFRVFrSkNFQm9hQ3ExVyt3NkFZU2E3bUJVeVI5NVJVZGFXZHl4NGlZakk1SHg4Zkp5bGxDT2NuSnp3OHNzdm0rdzZ5NWN2UjE3ZS8rYTdqNCtQeDl5NWN3RUFOMi9lTkdoNysvWnQvWFpIUjBkNGVIakF3OE1ETDd6d1FySG45dlQwaEp1Ylc1a3gzTHg1RXpFeE1YQnpjME5rWkdTeEJlLzc3NytQaFFzWFl2WHExYWhmdjc3UnI2K2l1bmZ2am5uejVpRXZMKzlGYjIvdjZrbEpTZGttdjZnVk1GZmVVZkdzS2U5WThCSVJrY2s1T3p0M0VVSzRLNVZLbzRyR2lwSlM0dmJ0MjNqbW1XY0FBQThlUE5BdkY5dXJWNjlpaituVnF4ZWVmUEpKN042OXUxSmkyTDE3TjF4Y1hEQjA2RkJzMkxBQjZlbnBxRk9uamtFYkQ0K0NoZTdxMTY5dmx1bXhYRnhjRUJnWWlLaW9LRmQzZC9kK1NVbEpXMDErVVN0Z3JyeWo0bGxUM3JIZ0pTSWlrNU5TUGllRVFLZE9uVXg2blpNblQyTGx5cFhZdm4wN2F0YXNpWXNYTDZKbHk1WUFpZzRiS0c0TTc1VXJWOUMvZi85aXp6MXc0TUJpdHhjK1hxdlZZdmZ1M1hqdXVlZlFwMDhmckZtekJ0OS8vejJHRGJQOEtJSnUzYm9oS2lvS1VzcmVBS3BFd1d1dXZLT1NXVXZlc2VBbElpS1RFMEwwQVFwdVpER2xYcjE2WWUvZXZWaTJiQmsrL1BCRHFOVnFoSVNFQUNnb1RITnljdEN4WThjU2oyL1FvQUYyN05oUlpQdkFnUU94ZlBseTNkS3BKZnI1NTU5eDQ4WU45T3JWQy9YcjE0ZEtwVUprWktSVkZMeCtmbjY2aDUwdEdZYzVtU3Z2cUdUV2tuZWNsb3lJaUV6S3g4ZkhYUWpSMHQzZFhUKzh3SlJtekppQmZmdjI0YnZ2dnNQRml4ZlJvVU1IQUFXOXQzUG16RUZtWm1hSnh6bzZPc0xiMjd2SUZ3QjRlWG1WdUU4bk1qSVNYbDVlK2pmNTNyMTc0OUtsUy9qMTExOU44bHJMbzBHREJxaFhyeDZFRU42K3ZyNlBXem9lVXpOMzNsSHhyQ1h2V1BBU0VaRkpPVGs1K1FKQTA2Wk56WEs5QmcwYVlQejQ4UWdORFVYYnRtM2g2dW9LQU9qYnR5L2MzTnl3ZHExcEZuKzZjK2NPb3FPajBiTm5UMmkxV3VUbjU2TmJ0MjV3ZG5iR3JsMjdUSExOOHZMMTlRVUFPRG82L3ArRlF6RTVjK2NkbGN3YThvNEZMeEVSbVpRUW9nVUFQUFhVVTJhN1p2LysvZUhnNElEYXRXdnJ0eWtVQ2t5YU5BbGJ0MjdGblR0M2lod1RFUkdCZ0lDQVlyK0FnbUVOcGUzLzdydnZvTkZvc0hIalJyUnQyeFp0MjdaRnQyN2RrSnViaXg5KytBRlpXVm5tZWZHbDBJMW5CaEJRV2p0N1lJbThLNDB4QzVkSUtSRVZGWVhjM0Z5RDdUZHYzc1NSSTBjTTVvSXV6djM3OXhFUkVWRmsrNzU5KzNEdjNqMmpZODNLeXNLTEw3NVlhVGxyRFhuSE1ieEVSR1JTdXNMRG5COHJiOXEwQ1o2ZW5qaDA2QkFpSXlQMU42SjE2dFFKNjlldmg3dTdPOUxUMHcyT2VmNzU1L0hzczg4V2V6NWp4dkJHUmtiQzE5Y1gwNlpOTTloKzhlSkZ6Smt6QnovODhFT0pOOFNaaXk1K0tlWFRGZzNFREV5ZGQ2Wll1T1RjdVhPWU0yY09EaDQ4YUhDdGI3LzlGbnYyN0VGZ1lHQ3BNZDIrZlJ2ejU4L0hvRUdERExaLzhza24yTGh4STJKaVlwQ1JrVkZrLzhPeXM3Tng2OVl0T0RwV1RwbG9EWG5IZ3BlSWlJeWlWQ3FEQUdqaTR1S09BOUFZZTV5VThoOUNDRFJxMU1oMHdSV1NtSmlJVFpzMlljV0tGVGgyN0JnV0xGaUE1czJiNjN1WmZIeDhpajJ1ZHUzYUJqM0NEOU9ONFMyT1dxM0duMy8raWREUVVQMlVhRG90VzdiRXBrMmJzSFBuVG4zQnE1c0QrTWFOR3dCZ2xxbkpBS0JldlhxNmgrYjV4NmdFNXN3N1N5MWNJcVhFZ3djUHNIZnZYZ1FGQlNFL1B4OVpXVm1vVWFNR2hCQTRjT0FBdW5mdlhxU1h0bmJ0Mm5Cd2NJQ1VzdFJGTlhUN25aMmQ4Zm5ubnlNMk5oYXpaczFDdFdyVkRPYXQxcmwrL1RwcTFxd0pBRVY2bTRHQ3BZUExzNGlITmVRZEMxNGlJakxXaTBLSTk1Uks1UjBVVEMrMDgvNzkrejlkdW5RcHA0empHZ0RBWTQ4OVp2SUFVMUpTTUhYcVZBd2FOQWh0MnJTQmo0OFBEaDQ4aUJrelptRGJ0bTBHUFZaU1NxUE9hVXk3eU1oSXVMaTQ0TG5ubml1eVR3aUJnUU1INHJQUFBzT2xTNWZRdEdsVExGeTRFQUF3ZnZ4NEFLWmRhYTB3M1hobUFCNW11V0RsTUZ2ZVdXcmhrai8vL05OZzJyczllL1lBQUhiczJJRzdkKy9pOTk5L3grKy8vNDZ2dnZySzRMaXZ2dm9LelpvMXc5Q2hRL0haWjUrVitMcnk4dkxnNU9TRTd0Mjc0OGtubjhTOGVmT1FscGFHbXpkdll2VG8wU1VlcDd2aDgySHIxNitIdjc5L2ljYzl6QnJ5amdVdkVSR1ZpeERDSGNBRUFCUHExS21UcmxRcUk2U1VPMjdkdW5Va09UbTV5S0EvSVVSOUFLaGJ0NjVKNDhyS3lzSzRjZVBRc0dGRFRKa3lCUUJRczJaTkxGcTBDQjRlSG5CMGRNU3RXN2VRa3BLQ0dqVnE0TUNCQXlYR3BORm9rSmlZQ0JjWEZ5UWxKUUVvbUVTL0pIUG16Q2sxdHVIRGgyUDQ4T0g2NStZcWNCK21Xd0JEQ0dGTEJTOEE4K1NkcFJjdU9YTGtpUDV4MTY1ZEFRRGg0ZUVZTUdBQS92blBmK3IzWldkbm8wdVhMbkIyZG9hVGt4TmF0R2lCOWV2WDQvWFhYd2Z3di9IQ1FFRXVTeW1SbVptSjI3ZHZ3OFBEQTB1V0xBRUErUHY3RjhuRnJLd3NCQWNIdzgzTkRhNnVybGkwYU5FakQyMndocnhqd1V0RVZJWDgzVnVwOFBIeHFjaDZ0cldLMlZaSENQRzZFT0wxK3ZYclo5YXZYejhTd0xjYWplYkgrUGo0VzRXUDAzMUVhaW8xYTlaRXIxNjk4T3FycnhxOFFSY2V3bkR4NGtWTW5qd1pVa3JVcVZOSFh4Zy9US0ZRNEsyMzNzS0RCdy9nNU9TRWZ2MzZtYVdIMnRTcVY2K3VlMWlqMEdaUjFuZmRqWG5aMmRraUp5ZEgvMW0yUnFNUmhiL1hxMWRQQUVCZVhwNEFnUHo4ZklQOStmbjV3c1BEdytCNTRlOWFyYmJJY3lGRTRWaDFUSkozbGw2NDVPRWhOV2ZPbkVGTVRBd2lJaUxnNE9CUTVGZ25KeWNBd09EQmd6RisvSGo5OHNtblRwM0NwRW1URE5xT0hEbXkxR3NEQmIzVjc3Ly9Qbng4ZkJBYUdvclpzMmZqelRmZnhOeTVjK0hwNlZscy9NWW9JZS9NaWdVdkVWRVY0ZURnOE9MZjQrN2NxbFdyZHQwRWw2Z0ZZRGlBNFk2T2p0bEtwZkk3S2VVMi9QMG05L0M0UlZNWU0yWk1xZnM3ZGVxRTA2ZFBsM2tlaFVLQlk4ZU9WVlpZVmtOWElBRndWcWxVeG8zcHdQK0dkVlNyVmczVnFsVXJzNTN1RHc3ZDk4TEhGQjR5b0ZBb0RMNVhVS1hsbmFVWExubFluVHAxOFA3Nzd5TTVPUmxlWGw3Nm41TkdVekNVV2ZmdjZlZm5oNjVkdXlJdExRMEEwTEZqUjMweGUvWHFWZlRyMXcrZmZmWlppVGU5cGFXbFlldldyZGk2ZFN2YzNOeWdVQ2lRbnA2TzBOQlFiTml3QVVPR0RNSFFvVU14YU5BZ3VMdTdsK3MxRkk0VGdPbC9DWlNBQlM4UlVkWFJHQUNrbEZJSWNhTzhCMHNwNndnaGl1dmxMYTZ0NHUrUG9QVTl5ZVc1eVlWTVRnRFFUUnNnSC81ZWFOeXlCQUFoeE1OdGRPME1ucGUzYlNuSEZHNWJDNEJSM2JTVmtYY3pac3pBNE1HRDRldnJXMlRoa3RXclYyUEhqaDJvVmF2NC93YTZoVXVLVTlwTmp6cjM3OTgzZU42a1NSTzR1N3RqNE1DQmVQNzU1ekYxNmxRQS8vdWpvWEF4UDMvK2ZQenh4eDlGem5uMTZsVUFCVE5JUEZ6dy92enp6OWkyYlJ0KytlVVhkTzNhRmVIaDRYanl5U2NSRmhhR1YxOTlGVnUyYk1IbzBhTVJGQlNFVmF0V29YZnYzbEFxbFJnL2ZyeCtidDF5c3RndkFSYThSRVJWakJBaVI2MVdQMUhlNDVSSzVXSUE3NVhTNUFHQWFBQ1JHbzFtVzBKQ1F0cmZ4ODBUUXJqazVPU1lmRmdEbGE1UTcycU9XcTAyNm84WFMxTXFsWXVGRUdiTHU4SUxsN1JyMTg1ZzRaSXRXN1pnN2RxMUpRNkZlVlM2Y2J1RjFhbFRCOHVXTGNPWU1XUGc3ZTJOUVlNRzZXZE9LRnp3M3J4NUU3Tm16U3B5ZkVKQ0FwbzNiNDVEaHc1aDJyUnBCbVBSNjlhdEM1VktoUmt6WnNERHd3TzV1YmxRS0JUNkhtUGQyRnR2YjI4c1dMQUF0Mjdkd3JGanh3clBxMnVVd25sWHJnTXJFUXRlSWlLcU1DbGxwaERpc0ZhcjNaR1hsN2NqTVRFeG81aG1tUUJjSGp4NHdJTFh3bkp5Q3VvTktXVzJoVU41SktiT3UvNzkrK09MTDc0b2R1R1M5OTU3cjlqeHNCRVJFWmcvZjM2SjV5eHBEQzhBL1RDSXdtTnFkZU9tZ1lKeDZOT21UY09DQlF2UXBrMGJneUVtQUJBVEU0T1pNMmVpV2JObVJjNzk0NDgvWXZEZ3dZaUlpTUNXTFZzTWh2MDBiOTRjQ29VQ0d6WnN3TFJwMDlDaFF3ZEVSa2JpL1BuejJMeDVNNVl1WGFvZkEzLzY5R21FaFlWaCtmTGxoWWNvR01VYThvNEZMeEVSbFZjNmdDZ3A1ZmFVbEpUZFY2OWVmVkJhWXlIRVRRRDEwdExTNE9GaGM1TUQySlZDaTIzY3RtUWNGV1MydkxQRXdpVmxlZm5sbC9ITU04K2djZVBHK3JtQ25aMmRjZWJNR1V5ZVBCbVRKazFDNTg2ZERRcnJzMmZQNG84Ly9rQzNidDFRcTFZdGhJYUdvbmZ2M21qUW9JRyt6YjU5KzVDYW1tcHdyVkdqUnFGbXpab0lDd3ZEMHFWTHNYTGxTZ1FGQlNFckt3dXpaOC9HdkhuenloVzdOZVFkQzE0aUlqSldqRmFySFpDWGw3YzNNVEd4Nkd6MEpic093RGMxTlJWTm16WTFWV3hWeHZYcjExRzNidDNDZDc0YlRiZHdnUkRDbGdwZXMrYWRKUll1MFUxOVY1WVdMVm9BQURJeU1sQ3RXalVJSWVEbjU0ZU5HemZDeDhmSDREeGFyUmJMbGkxRG56NTk0T3JxaWg0OWVtRHIxcTJZUG4wNjFxNWRxMTkwWXUvZXZaZytmWHFSYXcwZVBGaS9JdHYzMzMrUGR1M2FZZEdpUlJnMmJCaSsvUEpMakJneHdxaVlBZXZJT3hhOFJOYkpVYVZTaFVncHh3RHdNL1pHSWJKNldWTEtSQUFiNHVMaTFnTW91c1NSRll1TGl5dDYrN2tScEpUL0ZVSThmK1hLRmJSdjM3Nnl3NnBTamg0OWlpbFRwaUF5TXJKQ3E3TVZXanpoU3FVR1prTG16RHRMTFZ5aVUzZ1lRMmxPbno2Tnh4OS9IRURCVFhuRkZlRnIxNjVGVWxLU2ZzNWRJUVRtekptRDRPQmdUSmt5QlFzWExzU3hZOGZnNk9pSUxsMjZBQUJxMUtpQksxZXU2SE5Mb1ZBZ0lTRUJLU2twYU5hc0dWeGRYYkZ3NFVMOXRZMWxEWG5IZ3BmSStqaXFWS3B0QUFid3JuYTdVMU1JMFFaQUc2VlNPU2d1THU1RjJGalJXeEZTeXZOQ0NLTjdzYWhreFMzeldoN0p5Y2tBQUNubDVjcUl4NXFWTis4c3VYQ0p6ZzgvL0tCLzNMTm5ULzNqVmF0VzRkdHZ2MFh0MnJXUmw1ZUhhOWV1NGFPUFBpcnhQUC81ejM4UUZoYUdoUXNYR2t3ajlzUVRUK0NMTDc3QXhJa1RNWFRvVUd6YXRBbGhZV0g2NmM1Q1FrTHc3cnZ2R2t3ZDUrenNqTkdqUit0djNpdHAyRVpwckNIdldQQVNXUm1WU2hVQ1lNQlRUejJGR1RObW9HblRwcVYrVEVhMkl5TWpBMy84OFFjV0xseUljK2ZPQlNtVnl2Zmk0dUkrdFhSY3BpYUV1QUFZLzdIdHd3NGNPSUJ2dnZrR0Z5OWVoRmFyUmJObXpUQml4QWowNk5GRDN5WXFLZ29mZlBBQk5tellnUC84NXo4NGNlSUVuSnljMEt0WEw3enp6anY2bTJ5TWJWZmU2NjVhdFFycjE2OUhmSHc4dkx5OE1IdjJiTFJxMVVyZmJzK2VQZmo2NjYveDExOS93ZFhWRmM4Ly96d21UcHlvdjh2ZW1QTVU3djNUalNrdDc0cHQ1OCtmQndCb3RkcTRjaDFvZzhxYmQ1WmN1S1IrL2ZwWXUzYXR3VmpqSFR0MjZNZjhCZ2NIbzBlUEhzakx5NE9VRWcwYk50VFBvRkNjV3JWcTRaMTMza0gzN3QyTDdQUHg4VUY0ZURqVWFuV1JzYzNqeG8zRDJMRmo5ZlA4QWdWejZENXE1MHRWeWpzaXE2VlNxV1I1Sm1BM05hVlNlVnlsVWttMVdpM0pQcDAvZjE3K25YZG56WmxiL3Y3Ky8vejd1cVhlN0ZQWkFnSUNIbE9wVkxKbno1N2wvbGx0MkxCQnRtblRScTVldlZxZVAzOWUvdmJiYjNMcDBxVlNwVkxKWGJ0MjZkc2RQSGhRcWxRcStjb3JyOGc5ZS9iSTMzLy9YVzdmdmwyMmE5ZE9MbHEwcU56dHludmRrU05IeXBNblQ4cTR1RGo1MGtzdnlaZGZmbG5mWnVQR2piSmJ0Mjc2Ni8zNDQ0K3laOCtlY3ZiczJlVTZ6MTkvL1NXM2JOa2lWU3FWL09XWFgrUmZmLzFWN3A5bjc5NjlwVXFsa2txbHN0elQwdG1hUjhrN3FseFZLZStJckpZVkZyd1pLcFZLcHFlblcvcDNGSmxJUmthR3J1RE5NbWR1V2FyZ0JRQ2xVdmxmbFVvbHIxeTVZdlRQNmQ2OWU3SjkrL2J5My8vK2Q1RjlIMzc0b1VFaG95c1lkKzdjYWRCdThlTEZzbE9uVGxLajBSamRyaUxYUFhUb2tIN2JWMTk5SlZVcWxieHo1NDcrWEZGUlVRYm4yYlp0bTJ6YnRxM016czQyNmp3UFg2OGl4ZTdObXpkMWVmZVh1Zi85TGFVaWVVZVZ5MXJ5N3BIVzhpT2l5cWU3UVkzREdPeFhvVldhTExhdXZBVjhDd0EvL2ZTVDBRY2tKaVlpTnplMzJJOWxPM1RvZ05UVVZLU2twQmhzVnlxVkJzOTlmSHp3NE1HRGNyV3J5SFdmZnZwcC9lUDY5UXNXK2NyTXpOU2ZhOGFNR2VqUW9ZUCthL0hpeGRCb05FV21neXJwUEpYaDdObUNEeFNrbFBhM1puTEp5cDEzVkxtc0plODRocGVJaUV4T0NIRVF3THZIangvSHNHSERqRHBHcTlYcWppMnhqWU9EZzhGejNjMDNPdG5aQmZQYzZ5Ym9ONlpkWlZ3WEtMZzdQeisvWVBYZUJRc1dvSEhqeGtYYTFLdFh6Nmp6VklibzZHZ0FnQkJpYjZXYzBBWlVKTytvY2xsTDNyR0hsNGlJVE83T25UdEhBS1NmUG4wYTkrL2ZOK3FZRmkxYXdNSEJRZitHV2RqSmt5ZlJxRkVqZ3p2UWdZS2JpZ283Y2VJRXZMeThpdHhOWDFxN2lseTNKTTJhTllNUUF0ZXZYNGUzdDNlUnI4STNSeGxEVjRUcmluSmpaV1ZsNGZEaHc3b1Z5bmFXNjJBYlZwRzhvOHBqVFhuSEhsNGlJaks1cEtTa2JIZDM5Ni96OHZMZTNMMTdONEtEZzhzOHhzUERBeUVoSVZpM2JoMEFJREF3RUZKSy9QREREemh3NElCK2Z0SENsaTlmRG9WQ2dVYU5HdUhnd1lNNGRPZ1FaczJhVmE1MkZibHVTZXJWcTRmZXZYdmppeSsrZ0ZhclJidDI3WkNibTR0VHAwNUJTbG5zRXJXbDhmVDBCQURzMzc4Zm5UcDFNcGdKb2pUUjBkRzY1VjMzeDhiR21uWHN1Q1ZWSk8rbzhsaFQzckhnSlNJaXM4alB6dzl6Y0hCNGMrZk9uUmcrZkxoUlV4MU5talFKWGw1ZTJMWnRHelpzMkFCSFIwZTBhdFVLcTFhdEtuYVMvc21USjJQanhvMzQ3My8vaTNyMTZtSEdqQm5vMjdkdnVkdVY5N3FsbVRsekp1clhyNC9ObXpkajZkS2xxRldyRnA1NTVobU1IeisrWE9jQmdOYXRXNk52Mzc0SUR3L0hybDI3c0gvLy9qS1BrVkxpNjYrLzFqMzlvdHdYdFhFVnlUdDZkRlU5NzRpc2pyWE4wcUNMaCt5YkpmTE9rck0wNkNpVnlpTXFsVXJ1MjdldlVuK2V4czVlOENpekhOaXFFeWRPNlBLdGZKUDIyaEZUNVIyVnpOcnlqbU40aVlqSW5ENEdnRFZyMWhpczVrU21vZEZvOE1VWEJaMXJXcTEyam9YRHNTVG1uUmxaWTk2eDRDVWlJck9KaTRzN0N1RDd2Lzc2U3o5R2xreG4rL2J0dUhEaEFxU1V4OCtjT2JQYjB2RllDdlBPdkt3eDcxandFaEdSV1drMG1ra0FNamR0Mm9TRWhBUkxoMk8zTGwyNmhPWExsd1BBQTYxV084N1M4VmdhODg0OHJEWHZXUEFTRVpGWnhjZkgvNkhWYXQvUmFEU1lObTBhYnQ2OCtjam43TkdqQjJKalk5R3dZY05LYVdmcjd0eTVnM2ZmZlJlNXViblFhcldmbkQxN050SFNNVm1hS2ZLT0RGbHozckhnSlNJaXN6dHo1a3dZZ0hVcEtTa1lPM1lzcmwrL2J1bVE3RVpxYWlyR2p4K1BhOWV1QWNEMk0yZk96TGQwVE5hQ2VXYzYxcDUzTEhpSmlNZ2loQkJ2QVlpOGR1MGFRa0pDY09yVUtVdUhaUE1TRWhJUUVoS0N5NWN2QThDaDlQVDBFRXZIWkcyWWQ1WFBGdktPQlM4UkVWbEViR3hzbmxxdGZnWEFWMmxwYVJnL2ZqeENRMFBaNjFZQnFhbXBXTEJnQVY1NzdUWGN1blVMQUhZSklWNjhkT2xTanFWanN6Yk11OHBqUzNuSGhTZUlpTWlTTkdxMWVvUktwVG9PWU9HZVBYdnFmUHZ0dCtqY3VUT0Nnb0xRdkhsemVIcDZ3c1hGcGR6TDhOcXIvUHlJMnhYR0FBQWdBRWxFUVZSOFpHUmtJRFUxRlJjdVhFQjBkRFFPSHo2c1cyNDRVMG81S3k0dXp2amw0S29tNWwwNTJYcmU4VitSaUVwMTh1Ukp4TVRFNEoxMzNqSFlIaFlXaHRhdFc2TmR1M1lHMnk5ZnZneFBUMC9VcVZPbnd0ZThmLzgrRGh3NGdFR0RCaGxzMzdkdkh6cDI3QWhYVjFlanpwT1ZsWVdCQXdkaXg0NGRxRm16Wm9YaklkTlRxOVZyZkgxOWR6azRPTXlUVWc0OWV2Um9yYU5IajFvNkxGdnlBTUJPalVZelBUNCsvcXFsZzdFVnpMdEhaak41eDRLWGlFcmw3ZTJOME5CUStQdjdvMnZYcmdDQTJOaFliTnk0RVJzMmJDalNmdVhLbGNqS3lzTEtsU3ZoNE9DQXdNREFVcy9mdkhsenJGMjcxbURiN2R1M01YLysvQ0lGN3llZmZJS05HemNpSmlZR0dSa1pSZlkvTERzN0c3ZHUzV0lQalkySWo0Ky9CV0JNOCtiTnA5U3NXVE5ZQ05FVmdDOEFUd0N1NEh1V1RyNlU4aDZBMndEaXBaUS81ZWZuZjVtUWtKQm02Y0JzRWZQT2FEYWRkL3hISktJaUFnSUNpbXg3NzczM2lteDc5ZFZYOVk4LytlUVQ5T3JWQ3pObnpzUXJyN3lDenovL0hPKysreTZpbzZQeDAwOC80ZXJWcStqWHJ4OXExS2lCNk9ob3JGKy9IbzgvL2pqZWVPTU4vVG1rbEtXdWM2L2I3K3pzak04Ly94eXhzYkdZTldzV3FsV3JWdXpxU2Rldlg5ZjM3T2JtNWhiWjcrVGtWT3IxeURJdVhMaHdIOENxdjcrSXpJSjVaOTlZOEJKUkViR3hzWWlQajhldFc3ZlFvMGNQM0wxN0YwRkJRWWlOalVWK2ZqN2F0bTJMSTBlT29IYnQydmp5eXkvUnQyOWZ1TG01QVFEYzNkM3h3UWNmSURvNkd2bjUrWEJ3Y0VETGxpMFJIeCtQb1VPSHd0blpHWTgvL2pnKy92aGpOR3ZXVEgvTnZMdzhEQjA2Rko5OTlsbUpjZVhsNWNISnlRbmR1M2ZIazA4K2lYbno1aUV0TFEwM2I5N0U2TkdqU3p5dVE0Y094VzVmdjM0OS9QMzlLL2hUSWlJaVc4R0NsNGlLbFphV2hvOC8vaGhaV1ZubzBxVkxzVzNXclZ1SGI3LzlGbjM3OWpYWTNyTm5UL1RzMlJNQURJWTA1T1hsSVNjbkIxZXVYTUdZTVdQMDI2T2pvK0hrNUlRV0xWcGcvZnIxZVAzMTEvWHQwOVBUQVJTc3pTNmxSR1ptSm03ZnZnMFBEdzhzV1ZKd2Y0Uy92ejlpWTJNTllzakt5a0p3Y0REYzNOemc2dXFLUllzV2NXZ0RFVkVWeGQvK1JGU3N3TUJBZlBycHAzQndjQ2l4alpRU0sxYXMwUGZ1Wm1abTZvY1cxS2xUQndxRkFoa1pHWWlKaVlHenN6T3lzckxRdVhObm5EeDVFZ0QwejNVR0R4Nk04ZVBINCtXWFh3WUFuRHAxQ3BNbVRUSzQ1c2lSSTR2RThYQ3hlL1BtVGJ6Ly92dnc4ZkZCYUdnb1pzK2VqVGZmZkJOejU4NkZwNmRuQlg0YVJFUmt5MWp3RXBHQm4zNzZxY2lNRERxRngvYnFibUJiczJhTmZsdmJ0bTN4eXkrL0FBQysvZlpiUFBIRUUrVzZ0cCtmSDdwMjdZcTB0SUo3SURwMjdLZ3ZablZqZ0QvNzdMTVNiNFJMUzB2RDFxMWJzWFhyVnJpNXVVR2hVQ0E5UFIyaG9hSFlzR0VEaGd3WmdxRkRoMkxRb0VGd2QzY3ZWMnhFUkdTN1dQQVNrWUhPblRzWDZURXRyNGR2ZW52dXVlY01ucGMyYzhQOCtmUHh4eDkvRk5sKzlXckJqRGVIRHg4dWN2elBQLytNYmR1MjRaZGZma0hYcmwwUkhoNk9KNTk4RW1GaFlYajExVmV4WmNzV2pCNDlHa0ZCUVZpMWFoVjY5KzROcFZLSjhlUEh3OWZYdDZJdms0aUliQVFMWGlJcTFzMmJOOUdyVnkrajJwWlZJQjg4ZU5CZ1NFTjBkRFNBb2tNYWROZWROV3RXa1hNa0pDU2dlZlBtT0hUb0VLWk5td1lYRnhmOXZycDE2MEtsVW1IR2pCbnc4UEJBYm00dUZBcUZ2c2RZTnlld3Q3YzNGaXhZZ0Z1M2J1SFlzV05vMmJLbFVhK1BpSWhzR3d0ZUlpcFZhY1dzc1VXeHNUMjhNVEV4bURsenBzSHNEVG8vL3ZnakJnOGVqSWlJQ0d6WnNzWGdwcmZtelp0RG9WQmd3NFlObURadEdqcDA2SURJeUVpY1AzOGVtemR2eHRLbFMrSGo0d01BT0gzNk5NTEN3ckI4K1hJNE9UbVZHVHNSRWRrK2hhVURJTEpYU3FYU0UwREpkM3hWSVFjUEhrUjBkRFQyN2RzSG9HQldoc0xQQWVETW1UT1lQSGt5Um8wYWhlblRweHNjZi9ic1dmenh4eC9vMXEwYlJvNGNpZkR3OENMcjN1L2J0dytwcWFrRzIwYU5Hb1V4WThZZ0xDd01RTUdpR0M0dUxzakt5c0xzMmJOTjhFcUppTWdhc1llWHlIUStVS2xVSTZXVVc0UVF1M0p5Y280bEppWVdYZjNBeXYzZi8vMWZpZnVrbEJVNlozcDZPb1FRdUh6NU1xcFZxd2FnNElhMWpSczN3c2ZIQjBsSlNmcTJXcTBXeTVZdFE1OCtmZURxNm9vZVBYcGc2OWF0bUQ1OU90YXVYYXRmZEdMdjNyMUZDbVdnWU9ZSDNZcHMzMy8vUGRxMWE0ZEZpeFpoMkxCaCtQTExMekZpeElnS3ZRWWlJcklkTEhpSlRPc3hJY1JFQUJPclZhdDJWNlZTYlFldzg4NmRPMGVTa3BLeUxSMmNNWTRkTzFiaXZ1S0dOSVNIaHdNb21PMWh5SkFoQnZ1cVY2K09iZHUySVNvcUNuUG56b1VRUXQ5R0NLRWZkbERZMnJWcmtaU1VwSjl6VndpQk9YUG1JRGc0R0ZPbVRNSENoUXR4N05neE9EbzY2dWNMcmxHakJxNWN1WUtHRFJzQ0FCUUtCUklTRXBDU2tvSm16WnJCMWRVVkN4Y3V4T09QUDE2eEh3b1JFZGtVRnJ4RTV1TUdZQ3lBc1hYcjFzMm9XN2Z1VGlGRVJFNU96bytKaVlrWmxnNnVKTVV0TTF5U25UdDNJaXdzREZPbVRNR3laY3VRbXBxS2lJZ0k1T1RrNkZkZGE5eTRNUm8yYklpZ29DRGs1K2NES0NpYzY5V3JWK1I4Ly9uUGZ4QVdGb2FGQ3hjYVRDUDJ4Qk5QNElzdnZzREVpUk14ZE9oUWJOcTBDV0ZoWVZBb0NrWnBoWVNFNE4xMzN6VllidGpaMlJtalI0K0dxNnNyQU9EWlo1K3QwTStEaUloc0R4ZVJweXBQcFZKSkFKQlNSbGZ5cVo4V1FqeHBSTHQ4S2VXUEFGYmZ2My8vWUowNmRlNEJaYzk4WUdwWldWbll0bTBiUm8wYVpYU2JXYk5tb1d2WHJ1aldyUnZPbmoyTDlldlg0N2ZmZnNPOWUvZjB4VzF4bm43NmFXemJ0azMvUENrcENRTUhEc1JISDMyRWpJd01CQWNIRjN2Y24zLytDYlZhalFFREJoVFpwOVZxb2RGbzlNK2RuSndnaFBYOHl0UDlJU0dsM0l1Qyt5a2N0VnF0UU1IdlpZVVFRZ0hBUVJRRXJmaDdtNUJTS3JSYXJZT2lvTHJYdlNDRmxGSW9GQXFGbEZMeDkzTklLUldPam81Q3E5VXFBQWdwcGJzUXdrVUlrYTFXcTJ1WSt6VVRFVm1LOWZ6Mko3SVFwVko1VXdoaERaOXQ1d0w0RWNEemdPVUwzb3JJemMyRnM3TnpzZnUwV2kzeTh2TDBTd1RyZW1NVkNnVWNIUjJyM0xLLzVlazVyMnhTeXJ5NHVMamkvNkdJaU94UTFYcUhJU3BHYm02dW43T3pjL1BLUHE4UVlnS0FJV1UweXdZUUxhWDhRYVBSYkV4SVNFalQ5VGpib3BLS1hhQ2dzSzFXclpyK0pqVXlKS1hVOTBEcmJnWXMzQ05kZUg5cDJ4N2VyeU9FS056K2F1VkZUa1JrL1Zqd1VwV1htSmg0QThDTnlqNnZVcW5zVTF3eElxWE1GRUw4cU5WcWQrVGw1VVZZOC9oZE1qMjFXbTIyVDlyOC9mMTNDaUVHQ0NIdW11dWFSRVRXZ0FVdmtYbWtBNGlTVWtha3BLUkVYcjE2OVlHbEF5SWlJcW9xV1BBU21jNWRLZVZXSWNUV25KeWM3MjF4RGw0aUlpSjd3SUtYeUVUaTR1TCtaZWtZVE9INjlldW9XN2N1cWxldmJ0WmpLOE4zMzMySDhQQndYTHQyRFEwYU5NRHJyNytPbDE1NnlTS3hFQkdSK1hCcFlTSXkydEdqUi9IU1N5OGhKU1hGck1kV2hvTUhEeUkwTkJRREJnekExMTkvalc3ZHVtSFdyRms0ZnZ5NFJlSWhJaUx6WWNGTFJFYkx6YTM0cUl4SE9iWXlyRnExQ2krKytDS0dEeCtPcDU5K0dwTW1UWUtQancrKy92cHJpOFpGUkVTbXg0S1hpUFNPSGoySzRPQmd0Ry9mSGwyN2RzWGl4WXYxK3dJQ0F2REJCeDhBQVByMzcyOHdqK3k1Yytmdzl0dHZJekF3RU8zYXRjT0lFU1B3MjIrL2xYbHNWRlFVQWdJQ2NPWEtGWDNiaDdlVkZwT3hidHk0Z1QvLy9GTy85TEJPeDQ0ZGNlYk1HV2kxMm5LZms0aUliQWZIOEJJUmdJTFZ6ZDU3N3owTUhqd1lvYUdoeU1qSXdKOS8vcW5mSHhrWmlSTW5UbURod29WWXZYbzE2dGV2cjk5MzZ0UXBxRlFxVEpnd0FibTV1Wmc3ZHk2bVQ1K08zYnQzbDNuc284UUVBQjA2ZENqeCtKaVlHQURBWDMvOUJRQm8yTENod1g0dkx5L2s1dVlpTFMwTkhoNGVSc1ZFUkVTMmh3VXZFUUVvNkFYVmFyWG8zTGt6bm43NmFRQ0FuNStmZm4vRGhnMzFSV0g5K3ZVTmlzZVJJMGNhbkd2WXNHSDQxNy8raFpTVUZIaDZlcFo2N0tQRUJBRGZmUE5ObWVmSnlzb0NnQ0kzeSttZTUrVGtHQlVQRVJIWkpoYThSQVNnWU5pQnY3OC9wa3laZ2hkZmZCR0RCZzNDTTg4OFk5U3hxYW1wMkw1OU8zNzk5VmRjdlhvVk4yNFVyT09SbloxdDhwaTh2YjNMUEkrVGt4TUFJQzh2ejJDN3J0Q3RXYlBtSThWSlJFVFdqUVV2RVFFb0tBckR3c0p3OU9oUjdOaXhBeU5Hak1EUW9VTXhkZXJVVW8vTHpNeEVjSEF3R2pkdWpPSERoNk54NDhaSVRFekVSeDk5Vk9ZMVMxc1cxOWlZMnJScFUrTHhwMDZkQWdEVXExY1BRTUcwYUUyYk50WHZ2Mzc5T21yWHJnMDNON2N5WXlVaUl0dkZncGVJOUlRUUNBd01SR0JnSU5hdlg0OS8vL3ZmR0QxNk5PcldyYXZmRDhEZ0pxKzR1RGlrcEtUZzg4OC9SL1BtelFFVVRBRlczTGtmUHRiRnhRVUFrSmFXcGgvbWtKeWNYSzZZdG0vZlh1YnJhdEtrQ2VyV3JZdGp4NDZoYytmTyt1M0hqaDFEeDQ0ZHl6eWVpSWhzR3d0ZUlnSUFuRDU5R3VmUG45ZjNtSjQ3ZHc2dXJxNm9WYXVXdm8ybnB5Y0FZUC8rL2VqVXFSTmF0V3FGeHg1N0RBQ3djK2RPREI0OEdPZlBuOGV1WGJ1S25MKzRZMzE4ZkZDOWVuWDhmM3QzSGhkVnZmOFAvUFVaRmhjV2wxUTBjMG5yUzJVZ00xU2FadWpGRmszUnRGd0t5cTZtZVg4dXFabCtiMVo2elNXek1yZHJLbTRWMzV2bWtpVm1vb0ZjbDY0eUk3Z1VGMGxDQmRGeFEwR1dtZlA1L1VFemdlekl6RG1EcitmandRUG16UG5NZVErOEh2WDJ6T2Q4enIvKzlTODgrT0NET0gvK1BEWnYzbHl0bXFveXBVR24wK0hWVjEvRmtpVkxjUC85OTBPdjEyUEhqaDFJU1VuQmUrKzlWODNmRkJFUnVSb3VTMFpFQUFBZkh4OUVSMGZqdGRkZXc4aVJJNUdibTR0bHk1YkIwOVBUdms5QVFBREN3c0t3YnQwNis3U0NCeDU0QU9QSGowZE1UQXdpSWlLd2I5OCtqQm8xcXRUcmx6WFcyOXNiczJmUFJsSlNFbnIxNm9VNWMrYmd4UmRmckZaTlZSVWVIbzQzM25nRGtaR1JDQThQeDVFalI3QnMyVEw3eFhCRVJGUjNWVHlCam9pY3ptQXdTQUJJU0VoUXV4UnlJTnRheEVhajBXbi9IUTRLQ3RxaTArbWVCMkF5R28wR1p4MlhpRWh0UE1OTFJFUkVSSFVhRzE0aUlpSWlxdFBZOEJJUkVSRlJuY2FHbDRpSWlJanFOQzVMUmtSRW1oSWNITnhRU3Ztc2xESkVDTkVkUUdzQWR3SHdVTGswcmJCSUtTOER5QkJDSEFBUWw1T1Rzek01T2ZtNjJvVzVNdWF1VWk2ZE96YThSRVNrQ1FFQkFVMDhQRHpla2xLT0ErQmIyWjM0N21EdVFvZ1dBRm9BQ0FMd3Q0WU5HK1lFQlFXdFZCUmxmbEpTMGdXVjYzTXB6RjJWdVhUdTJQQVNFWkhxZ29PRFgxUVU1WE1BVFlRUUNBb0tRdmZ1M1dFd0dOQzZkV3MwYnR3WTd1NzhYeFlBV0N3V1hMdDJEWm1abVRBYWpUaHc0QUNPSERuaUphV2NwTlBwUmhvTWhvbEdvM0dkMm5XNkF1YXU2bHc5ZC94bkRKSEdjQjNlT3dQWDRiVnpNeGdNSHdPWUNBQWhJU0dZT0hFaTJyVnJwM0pacmlVakl3T0xGeTh1Zmx2dk5VYWpjUXdBaTRwbGFSbHpWd3RjS1hkc2VJazBoZzN2bllFTkx3REEzV0F3ckFJd3dzZkhCKysrK3k1Q1EwUFZyc21sSFRwMENETm16TUNWSzFjQVlKc1FZa2hDUWtLaDJuVnBESE5YeTF3aGQxeWxnWWlJVktIWDYrY0RHTkc4ZVhPc1c3ZU9UVWN0Nk5xMUs3NzQ0Z3UwYnQwYUFBWktLVDlYdXlhdFllNXFueXZramcwdkVSRTVYVkJRMEV0Q2lDbU5HemZHcWxXcjBMNTllN1ZMcWpOYXRXcUZWYXRXb1huejVnRHdtc0ZnR0tkMlRWckIzRG1PMW5QSGhwZUlpSnhLcjlmZnJkUHAvdW5tNW9hNWMrZWlUWnMyYXBkVTUvajUrV0hod29Wd2QzZUhsSEorUUVCQUI3VnJVaHR6NTNoYXpoMGJYaUlpY2lvaHhDSUF2c09HRFVPWExsM1VMcWZPZXZqaGgvSEdHMjlBQ09IbDd1NitVdTE2MU1iY09ZZFdjOGVHbDRpSW5DWXdNTEFMZ0JkYnRXcUZjZU0wOVlsbm5SUWVIbzcyN2R0RENCSGF1WFBucDlXdVJ5M01uWE5wTVhkc2VJbTBKeGNBYnR5NG9YWWQ1Q0M1dWJtMkgvUFVyRU1OYm01dXN3RGc5ZGRmaDZlbnA4T1BkL1BtVGNUR3h0Wm83TFJwMDJBMEdtdTNJQ2Z6OFBEQWhBa1RBUHo1dTc4VDFTUjNkM3AyYm9jV2M4ZlZsSWswUmtwNVFnang2T25UcHhFUUVLQjJPZVFBbVptWkFBQXA1VzhxbCtKVW5UdDM3aVNFZUtaMTY5WUlDd3R6eWpITlpqT21USmxpWCtaditQRGgrTzkvLzF2bXZwczJiVUtIRGtWVER2ZnYzdytqMFlnWk0yWWdKaVlHMDZaTkszT01UcWZENGNPSFMyekx5c3BDMzc1OXExUmZkSFEwL1B6OHF2cDJhdVRKSjU5RWh3NGQ4TnR2djNVTkRnN3VrcENROExOREQ2Z3hOYzJkcTJVbk56Y1hQWHIwcU5KWTIzdEtUVTNGa0NGRHFqU211S2lvS1BqNysxZTRqOVp5eDRhWFNIdldBSGgwd1lJRm1ERmpCdTY1NXg1NGVYbXBYUlBWZ3R6Y1hHUm1abUxod29XMlRkK29XWSt6dWJtNWpRS0FnUU1Id3RHM2I3MSsvVHFBUDgrbVg3OStIVzV1YnZpLy8vcy9GQlFVb0Z1M2J2anh4eC9SdEdsVEFFRFBuajNSc0dGREFJRFZhc1dpUllzd2RlcFU2SFE2UFByb280aVBqMGVQSGoyd1k4Y08rNWgxNjlaaC8vNzk1ZFp3OE9EQkNtdDgvUEhIYi90OVZvVVFBaEVSRVpnMWF4WVVSWGtUd0hDbkhGZ2pxcHM3Vjg5T2JHd3NmSHg4eW53dUl5TUQvZnYzdHorKzk5NTd5enlMYlRRYThmZS8veDFqeDQ3RmdBRURTajFmbGY4bmFTMTNiSGlKTk1aa01rWHE5Zm9YVHA0OEdmclNTeStwWFE0NXpzOEZCUVZ6MUM3Q1dUcDE2dVFwcFh6Rnc4TURnd1lOY3ZqeGV2YnNXZXB4Y0hBd1ZxNWNpZE9uVDZOQmd3Wm8wcVFKQUVCUkZPVGs1TURYMXhjQXNHSERCclJ0MnhaUFAvMDA1czZkaXl0WHJtRHUzTGtBZ0hyMTZzSFQweE41ZVhuWXVIRWpaczZjV1c0TnptcG9xK0l2Zi9rTDVzNmRpOExDd2o3dDI3ZXZuNWFXZGtkTXA2bEo3bHc5TzMzNjlDbjNPU2xsaWNjNm5hNVVjN3hyMXk3TW5Ea1RMVnEwd0tCQmc1Q1hsMmR2MUt0TFM3bGp3MHVrUFlVbWs2bVBYcStmSW9RWUR1QitBQTNVTG9wcVJkNGYweGkrS1Nnb21IUGl4SWtDdFF0eUZrOVB6eWVGRUUzMWVqMGFOMjdzOE9QWlBySTljK1lNQmc0Y1dPTE9oVnUzYmtXWExsMXc0OFlOZUhsNXdXUXl3Y3ZMQ3cwYk5rUnljakpXcmx5Sk1XUEdZTzNhdGZqeHh4L3g5ZGRmdzJxMUFnQisrKzAzQkFjSFk5dTJiZkR6ODhNVFR6eFJhUTNsc2QxdHp4bTh2YjBSRWhLQ21KaVlSazJiTmgyUWxwYjJ0ZE1PcnFLYTVNN1ZzN056NTg0cW4rRXRMajgvSDU5KytpazJiZHFFc0xBd2JOKytIYnQyN2NMSEgzK01RWU1HWWRTb1VmYkd2cXEwbERzMnZFVGFWR2d5bWVZRG1LOTJJVVMxUVVyNWxCQUMzYnQzZC9peENnb0s3QjlIWjJkbkF3Q3VYcjBLQUlpUGo4ZldyVnV4WnMwYXZQenl5emgzN2h3OFBUM3RWKzU3ZTN0andJQUJ5TTNOeFJkZmZJRjMzbmtIZm41Kzl2RS8vdmdqZ29PRGtaaVlpRjkvL2RYZWVKVFZvQlFVYU92Zk03MTY5VUpNVEF5a2xNOEJ1Q01hM3VybTdrN056cUZEaHpCMzdseGN1M1lOczJiTlFyOSsvYkI5KzNibzlYcHMyTEFCQ3hjdVJGaFlHRWFQSG8yaFE0ZkN6YzJ0eXErdGxkdzU3Ujd1UkVTa3JxQ2dvQzA2bmU1NUFDYWowV2h3NXJIMWV2MUpJY1NEVzdac1FidDI3Ung2cktpb0tIejg4Y2RsUHZmMjIyL0R5OHNML2ZyMWc2SW95TS9QUjcxNjlhRFRsVnkwYU9uU3BVaFBUOGVDQlFzQUFHZlBuc1h6eno4UFgxOWZmUC85OS9EdzhJQ2lLTmkrZlR1aW9xS3daY3NXKzFpdFhiUm1rNW1aaVg3OStrRkttV1l5bWU1MXlrRlZWdDNjdVhKMmFuTFIycSsvL29xbFM1Zmk0TUdENk4yN055WlBubXgvemVEZ1lHemV2TmwrTjdvOWUvYmdvNDgrZ3ErdkwyYk1tSUhBd01BcUhldE96QjBSRWFrb0tDaG9pOEZna0FhRHdhbnJKWFhxMUttcHdXQ1F2WHYzbHM2U241OHZWNjllTGE5ZHV5WU5Cb1BNeWNtUlVrcHBOcHZsSDcrRFVsLzUrZmxTU2lsalkyTmx2Mzc5NUlVTEYyUjZlcnBNVDArWFI0OGVsVTg5OVpTY01tV0svT3Fycit6SEdURmloRnk3ZG0ycDR5OWZ2bHkrOWRaYjlzZW5UNStXQm9PaHhENm5UNStXRm92RkFlKytmSDM2OUpFR2cwRUdCZ2EyY0dZRzFGRFQzTGxpZHZMejgyVmVYcDVNVDArWGVYbDVNajgvdjh5djNOeGNtWjZlYm4vOC9mZmZ5ekZqeHNpalI0K1dxc05nTU1qVHAwK1gySGI5K25VNWMrWk0rYzAzMzFUcmQ2cUYzSEZLQXhFUk9aU0hoMGNnQU54MzMzMU9PK2FsUzVld2N1WEtjcGRjS3Y0eDhxMW54aFlzV0FDejJZd2hRNGJnN3J2dnh0Q2hReUdFd0QzMzNJUHc4SEJNbVRJRi9mdjN4OG1USjVHYW1vclBQdnVzeEd1bnBLUmd3NFlOS0Nnb0tEWFhzcXk1bHpObnppeDNYbVZ0Q3d3TXhPN2R1K0h1N3Y0RWdDMlZEbkJoTmMyZHEyV25XN2R1ZVBycG10M2JJU0VoQWM4OTkxeTVjNElIRHg1YzVwanEwa0x1MlBBU0VaRkRDU0VlQUlxV1FISVdzOW1NUm8wYTJSL2JtcExJeU1oS3h5NWR1aFJObWpRcGNaSFQ3Tm16OGRCRER5RW9LQWdCQVFHWVBYczJVbEpTOE5lLy9yWEVoVHczYnR6QTlPblRNWEhpeEJKcnZxYW5wK1BsbDE5R2ZIeDhxZVBWcTFldlJ1K3hKaDU4OEVIczNyMGJBSUpSeHh2ZW11Yk8xYkxqNXVabWIwTDM3OStQek14TXZQRENDd0NBdExRMERCNDh1RXBOcW0yRmlmS2twNmZqbFZkZXFmUjF5cUtGM0xIaEpTS2lxbklEWUszdUlGdmo0ZWk1dThXbHBLUkFDQUZGVVFBQXUzZnZSdjM2OVl2ZjVhNWM5OTU3THdvTEMyRXltZkNmLy93SGp6enlDT0xpNHZEQkJ4OEFLTHFMMW9BQkE5QzhlWE9FaDRmYngrWG41MlBLbENsbzFxeFp0VzV3VUowTGdHNVg2OWF0QVFCU3lvNU9PNmhLYXBvN1Y4N091blhyRUJJU1VtcS9SeDk5dE5TMnRXdlg0dUdISDdZLzl2THlLbmQxQjl2ek5hV0YzTEhoSlNLaUtqRVlEUE9rbFBkS0taZFpyZGJFWThlT1hhbktPQ25sL3dnaEtqeDdWTnYyNzk4UHM5bU1UWnMyQVFEcTE2K1BoZzBiNHViTm13REtiZ0FBNEpkZmZzSGl4WXR4N05neHRHM2JGbzgvL2pqaTQrUFJvRUVEUFBiWVkxQVVCWkdSa2ZEeThzS2xTNWV3ZE9sU1RKZ3dBVHFkRGxhckZhMWF0Y0pycjcxVzdzVkRaVzJ2eVVmRU5WWHNJaWZuL1RGdWsxNnZEd1ZnTVpsTSt3RllxanF1cHJsejFld2NPSEFBeDQ4ZlIzWjJOdnIyN1Z0aTdkeGI3K2ptYkZySUhSdGVJaUtxRWltbFRnanhnaERpQloxT0ovVjYvUStLb2l4eWQzYzNKaVFrbUNzWTJnb0FtalZyNXBRNk16SXlzSC8vZnJ6eHhodjJLK0FURWhMUXVYTm4rUGo0NE1NUFAwVHYzcjN0K3l1S2dpTkhqa0JSRkxScTFRcDkrL2JGQng5OGdMdnV1Z3VabVprWU5td1lwazZkaXF0WHIrSzk5OTVEY25JeVZxeFlBYlBaak9uVHB5TXBLUWt6WnN4QWh3NGQ3RGNUdUxXSnJjNUh5NDVVN0tQNnU5U3NvNXI2Q0NHbTZQWDZ5eWhhMW1yTDlldlg0MCtkT3BWZnliaHE1ODVWczNQdTNEbTgvLzc3bURkdkhuYnQyb1doUTRjaVBEeTgzR1pmVVJRVUZoYkN3OFBEdnNwRVlXRmhoY3VoRlJZV1Z1bDNXQll0NUk3TGtoRVIzU0Z1ZDFreXZWNi9VQWd4cGF6bnBKUUhBQ3d0TEN6ODkvSGp4ODhVZjg1Z01HUUNhTGxyMXk2bk5MM2ZmLzg5VnE1Y2ljMmJOK1A2OWV0WXYzNDlZbU5qY2U3Y09RZ2g0Tzd1YnFzWmlxSkFVUlJJS2RHeFkwZHMzTGl4eEd1OStlYWJVQlFGa3laTndzaVJJM0hQUGZkZzNyeDU5bzlvZi92dE4weWZQaDBlSGg1WXMyWU51blhyVnFPYW5kVUlYNzE2RmFHaG9RQnd5V2cwT3VkZklMZXBuTnhsU3ltL2tWSnV2bkRoUW14R1JrYXArUVkxeVowclppY3FLZ3JqeG8zRGdBRURNRzdjT0NpS2dxMWJ0MkxMbGkxSVNVbUIxV3FGRU1MZTJOcHFGa0pnNTg2ZGFONjhlYlZ1Z2xLVHJHb2hkMng0aVlqdUVNVWEzZ3dBbjFXMmZ4bWVBL0JrRmZaTGxsSXV0MXF0M3lVbEpaMDJHQXpaQUh6aTQrUFJzR0hER2h5MmV2THo4M0hxMUNsMDZ0U3B4SGFMeFlMYzNGeFlyVlpZclZaNzAyTFRvRUdEVW5lU3VuVHBFanc5UGVIajQ0UFkyRmc4K2VTVHBkWmRMU3dzUkU1T0RobzNib3pyMTYvWHFPYUs1azdXcHJ5OFBOdE5HSEtOUnFOdFVxYW83THV0SWNyTHl4UDUrZm4yM3NGaXNZamkzLzM4L0FRQUZCWVdDZ0N3V3EwbG5yZGFyZUt1dSs0cThiajRkMFZSU2ozMjl2YWVCZUJ2RmJ5dEhBRGJBSHhuc1ZoK1NrcEt1Z0FBTmNtZEsyYkh6YzBOMGRIUjlndlZpbE1VQlhsNWViQllMTEJZTFBadFFORnRoVzNUSHBZc1dZTHc4SEQ3TFpQTGN2WHFWWHo5OWRjWU0yWk10V3NzSjNkT3hZYVhpT2dPRVJRVXRGR24wNzNvNU1QdUE5QWRnTnZQUC85c1AwTkc2ckJhclhqc3NjZUFvcm13ZGZHUGtTZWwvRjVLdVZHbjAwVUJjR2Z1MUZjOGQwYWowVU9OR3BnQUlxSTd4eEVBTDBvcGowZ3A5MVozc0JDaWx4Q2k3Q3QyaXBGU1pna2hEZ0w0M0dnMC9tQXdHQXIvR0YvOWlzbFJCUDVjY1VQZStsMUsyNDlGMjRRUXQrNWoyNi9FNCtydVc4R1k0dnQ2QWFqU0tkby81cGszQmREU3RvMjUweFRWL2hoc2VJbUk3aHo1QUNDRStMZkpaSnBXM2NGNnZYNGhnREliWGlsbEdvQTlBQ0pOSnRQQlc1N0xFMEo0NStmbk8yVktBNVd2MklWSCtXcDl0RnhkRmMwZC84Tk5BSEVBdGxrc2xvMjIxVVAwZXYxYzVrNGJpdWRPclJyWThCSVJVVTFJS2VVcEFERTZuVzYxMFdpczZIYkZPUUM4Yjk2OHljWkRaZm41UmYyR2xESlA1Vkp1aTVReVJ3aXhWMUdVellXRmhadFBuRGh4bzR6ZE5KKzd5TWhJQkFVRlZldWlNWnZvNkdpa3BhWGhiMytyYUhxek5tZ2hkMng0aVlpb1NvUVFVa3A1VWdqeG85VnFYWjJZbUhpaWl1T3lBUGhkdVhJRmQ5M2xTcXRoMVQzWjJkbTJIeStwV1VjTlpRT0lrVkp1dW5qeDRyZG56NTY5V2RIT1dzK2QyV3pHaWhVcjhNa25uOVJvL0RmZmZJT0FnSUJhcnNveHRKQTdOcnhFUkZRbGx5OWZmamN0TFcxcURZWm1BZ2cwbTgyNDc3NzdhcnNzbDVLWm1Za21UWnFnZnYzNnFoei8yclZyQUFBaGhDczF2QWNWUlhtK3NMQXcrc1NKRStVdkZGdWFwbklYR3h1TEtWTkt6OHg0ODgwM0t4MGJIUjJOdm4zN2x0cWVtSmlJTDcvOHNzS3hhcS85REdnamQyeDRpWWlvU3RMUzBtcjBjYVNVOHI5Q2lHZk9uRG1EcmwyNzFuWlpMbVBmdm4yWU5Ha1N0bTNiaGpadDJxaFNRMVpXbHUzSE14WHRweVVtazJselRjWnBMWGZkdTNmSG5qMTdBQlF0RFJZUkVZRisvZnBoK1BEaGxZNzE5ZlcxandXQTVjdVhJeXNyQzdObXpYSll2YlZKQzdsancwdEVSQTRscGZ4VkNJRzB0RFMxUzNFSTJ5TCtsYW5vTGxhT09GNVpNakl5YksrUldpdkZhSmpXY3VmaDRZSEdqUnNES0RyYmF6YWI4Znp6ejhQTnphM0NjYlkxbW0xakwxMjZoQjA3ZG1ESmtpWDJiVURSRklkbm5ubkdhV3M2VjRjV2NxZXJmQmNpSXFLYUUwSWtBN2p0eG1QZnZuMElEdzlIMTY1ZDBiTm5UeXhjdUJBQUVCTVRnK0RnWUp3NTgrZkpvMXUzMlI0bkpuNDMyVk1BQUNBQVNVUkJWQ2JpN2JmZnhoTlBQSUZldlhyaG80OCtLblhMMU8zYnQyUElrQ0hvMnJVcm5ubm1HWHp5eVNjbG1sWGJhOFhIeDJQWXNHRjQ5TkZIa1p1YlcyNTlBQkFjSEl4cDA0b1d4aGc0Y0dDSmk1Uk9uanlKQ1JNbUlDUWtCRjI2ZE1FcnI3eUNYMzc1cGRMajFjU3Z2LzRLQUZBVXhWU2pGM0FodFpXNzJxWW9DbGFzV0lFK2Zmb2dMaTRPUFh2MnJQRHIxci8xSjU5OGdvQ0FBQmdNSlcrV09HL2VQRnk2cE0yWktscklIYy93RWhHUlErbDB1a1FwSlU2ZE9sWGoxMGhMUzhPVUtWTXdaTWdRekpvMUN6ZHUzTUR2di85ZTdkZVpNMmNPSWlJaU1IYnNXQ1FrSkdEaHdvVVFRdUN0dDk0Q0FLeGJ0dzRiTm16QXBFbVQ4UERERCtQMzMzL0h2SG56Y1AzNmRiei8vdnNsWG12VnFsV1lNR0VDR2pWcWhNek16QXJyMjdadEd3NGNPSUFGQ3haZ3hZb1ZhTm5Tdmt3c0RoOCtESVBCZ0xGang2S2dvQUJ6NXN6QjlPblQ4ZTIzMzVaN3ZIcjE2bFg3dlFORmN6NEJRS2ZUL2J0R0wrQkNhaU4zanZEdHQ5OGlKU1VGQ3hZc1FOdTJiVEYwNk5CUyt5UW1KbUxxMUtsNDl0bG4wYUJCQS92Mi9mdjM0NGNmZmtCVVZKUXpTNzV0V3NnZEcxNGlJbktvaElRRXMxNnZUekdiemZlZlBYc1c5OXh6VDdWZjQvejU4MUFVQlQxNjlFREhqaDBCQUowN2Q2NzI2d3dmUGh6OSsvY0hBTng3NzczNC9mZmZzWFhyVmt5YU5BazVPVG40L1BQUDhjRUhIeUEwTk5TK3o4V0xGN0Z3NFVKTW56NjlSS001YU5BZ2RPdldEUUJ3Nk5DaEN1dHIwNmFOZmFXQWxpMWJscGpEKytxcnI1YXE4WU1QUHNERml4ZlJ2SG56TW85WEV4Y3VYRUJtWmlZQW5ER1pUQmsxZmlFWFVSdTVxMjNuejUvSHA1OStDZ0JvMjdadHFlY1ZSY0dHRFJ1d2Z2MTZ2UDMyMitqVHA0LzlPYlBaYlA5SGw3Ky9QL3IxNjJmN2U5b05Iank0eEdNdFhMQ21sZHl4NFNVaUltZjREc0RrK1BqNEtsMmtjNnZnNEdBRUJRVmgwcVJKNk5PbkQxNTQ0UVU4OU5CRDFYNGR2VjVmNG5HblRwMFFGUldGaXhjdjR2VHAweWdvS01BNzc3eURHVE5tMlBkUkZBVVdpd1Ztc3htdFc3ZTJieSsrSk5UdDFHYzJtN0ZwMHlZY1AzNGNaOCtleGZuejV3RUFlWGtscnhHODNTV29iR2ZacEpSMS91eHVNYmVWdTlwVVVGQ0FhZE9td2R2Ykd6azVPY2pMeXl2MU44N0t5c0tTSlVzUUdSbUo5dTNiNCtyVnF3Q0ErdlhyWS9Ma3lmRHg4Y0dWSzFjQUZNM1pWUlRGUHJaSGp4NzQ2cXV2eW15azFhU1YzTEhoSlNJaWh4TkM3QVl3ZWYvKy9UVnFQRHc4UExCNjlXcnMyN2NQbXpkdnhpdXZ2SUpodzRiaHJiZmVxdFlGWERwZHlVdFhiQTFIdlhyMVlMVVczV24zd3c4L1JMdDI3VXFOOWZQeksvSFkwOU96U3ZWVkpDY25CK0hoNFdqWHJoMWVmdmxsdEd2WERpZE9uTUM3Nzc1YmF0L2l4NnVKdUxnNEFJQVFJdnEyWHNpRjNHN3VhdE5QUC8yRWpJd016SjgvSDZOSGo4YjY5ZXV4Y3VYS012Y2RPWEpraWNmejU4L0grZlBuOGVHSEgyTFVxRkVBVU9iU2R2WHIxOWZjVFRhMGtqczJ2RVJFNUhDWEwxK09iZHEwYWZhUkkwZDhyMSsvWHFNcnlZVVFDQWtKUVVoSUNDSWpJN0Y4K1hLTUhEa1MzdDdlQUlBclY2N1lwd3JZcmdxL1ZVcEtTb2t6WUFjT0hFRHIxcTNScEVrVDNILy8vUkJDSURNekV5RWhJYlZXWDVNbVRlelBBeWh4VnM1a011SGl4WXY0N0xQUDRPL3ZEd0RZdlh0M3RZOWRtZHpjWE96ZHV4ZFN5aHlkVHJlbDFnK2dVYldSdTlyeTFGTlA0WUVISG9DSGh3Y0FZTXlZTVJnelpreUpmVEl5TXRDL2YvOVNVeEVVUlVISGpoM3RZMTJGbG5MSFZScUlpTWpoL2xqRDk4dkN3c0pTRjJOVnhaRWpSL0RsbDE4aU9Ua1p5Y25KT0hueUpCbzFhZ1F2THk5MDZ0UUo5ZXZYeDcvKzlTOFVGaGJpekprejJMeTU3S1ZiRnk5ZWpKOSsrZ21wcWFsWXNXSUY5dXpaWXo5ajV1Zm5oK2VlZXc1TGxpeEJWRlFVVWxOVDhjc3Z2OWpuVk5hMFBodmJmTndmZnZnQng0OGZCd0EwYTlZTUFMQmx5eGFrcHFaaXg0NGQyTHAxYTdWL1A1V0ppNHV6M2Q3MWg0U0VoSm90OGVDQ2JqZDN0VW1uMDVYNXlVRlZ4M2JvMEtHV0szSThMZVdPRFM4UkVUbUYxV3BkRFJRMWQxTEthbzMxOGZGQmRIUTBYbnZ0Tll3Y09SSzV1YmxZdG13WlBEMDk0ZTN0amRtelp5TXBLUW05ZXZYQ25EbHo4T0tMTDViNU9oTW5Uc1RhdFd2eDhzc3ZZK2ZPblhqbm5YY1FGaFptZjM3R2pCa0lEdzlIVkZRVWhnMGJockZqeCtMUW9VT2w1djVXcHo2YmdJQUFoSVdGWWQyNmRmYXBEZzg4OEFER2p4K1BtSmdZUkVSRVlOKytmZllHdkxaSUtZdmZqV3RKcmI2NEM3aWQzR21WbEJKV3E3WEVGNEJTMjJ6YjFhcnhUczRkRVJHcEpDZ29hS0xCWUpBR2crRlR0V3JRNi9XeEJvTkI3dHk1VXpyVDd0MjdwY0Zna09ucDZVNDlyaFljT0hCQS92RjNWLytTZlpXb2xidXluRHQzVGhvTUJ2dmovUHg4ZWZ6NGNabWVuaTUzN3R3cEgzLzg4WExIcHFlblM0UEJJRmV0V21YN20xYjZwUmF0NVk1emVJbUl5Sm5lQXhEMytlZWZJelEwMU9YbUpMb2FpOFdDSlV1S1RxNHBpdklQbGN0UmsyWnpwOVBwTUg3OGVPVGw1YUZldlhvWU1XSkV1ZnY2K3ZwaXhJZ1JHRFZxVksxL0VsQ2J0Smc3VG1rZ0lpS25NWmxNK3dEc1NFOVB4NnBWcTlRdXA4N2J0R2tUa3BPVElhWGNmL1RvVVhVbnNhcElTN203Kys2N1MxeVU1dTd1anIxNzkrTEFnUVA0NmFlZk1IcjA2SExITm1yVUNPUEhqM2RHbWJkRmk3bGp3MHRFUkU1bHNWakdBOGhadjM0OWpoMDdwblk1ZGRhcFU2ZXdlUEZpQUxpcEtNcVl5dmF2NjVnNzU5QnE3dGp3RWhHUlV5VWxKWjFXRk9WTmk4V0NxVk9uSWlzcnkrSEg3TjI3TnhJU0VrcmM0YXd1dTN6NU1pWlBub3lDZ2dJb2lqSTdNVEh4aE5vMXFVMk4zTjFwdEp3N05yeEVST1IwUjQ4ZVhRMWcxY1dMRi9INjY2K1h1a1VxMVp6WmJNWWJiN3lCYytmT0FjQ21vMGVQemxPN0pxMWc3aHhINjdsancwdEVSS29RUXZ3L0FOdk9uVHVIaUlnSUhENThXTzJTWE42eFk4Y1FFUkdCMU5SVUFOaVRuWjBkb1haTldzUGMxVDVYeUoyYjJnVVFFWkZ6dEd6WnNxc1E0bGtBaHpJek0zZXBYVTltWnFhU21abTV1VldyVnZmbTVlVjEvdjc3NzNIKy9IbjQrL3VyZWtjc1YyUTJtN0ZreVJMTW5Uc1hPVGs1QUxCVkNESHd4SWtUQldyWHBqWE1YZTF4cGR4Vi9RYmtSRVRrMG9LQ2dpYnFkTHBGQUJZWmpjWkphdGRUbk1GZ0dBTmdBUUJmSVFSNjlPaUIwTkJRK1B2N28zbno1dkQyOW9hN08xZlNCSXB1TG5EanhnMll6V1lrSnljakxpNE9lL2Z1dGQyeU9FZEsrYjdKWlBwWTdUcGRBWE5YZGE2ZU96YThSRVIzQ0MwM3ZBQVFHQmpZd3MzTmJTNkFZVUlJcjBvSFVIRTNBV3l4V0N6VGs1S1N6cXBkakN0aDdtNkx5K1NPLzJ3aElpSk5TRXBLdWdCZ2xMKy8vNlNHRFJ1R0N5RjZBZ2dFMEJ4QUkvRC9XVFpXS2VVMUFKY0FKRWtwNDYxVzY0Wmp4NDVkVWJzd1Y4VGNWUmx6UjBSRTJxZUZXd3NURWFtQnF6UVFFUkVSVVozR2hwZUlpSWlJNmpRMnZFUkVSRVJVcDdIaEpTSWlJcUk2alEwdkVSRVJFZFZwYkhpSmlJaUlxRTVqdzB0RVJFUkVkUm9iWGlJaUlpS3EwOWp3RWhFUkVWR2R4b2FYaUlpSWlPbzBOcnhFUkVSRVZLZXg0U1VpSWlLaU9vME5MeEVSRVJIVmFXeDRpWWlJaUtoT1k4TkxSRVJFUkhVYUcxNGlJaUlpcXRQWThCSVJFUkZSbmNhR2w0aUlpSWpxTkRhOFJFUkVSRlNuc2VFbElpSWlvanFORFM4UkVSRVIxV2xzZUltSWlJaW9UbVBEUzBSRVJFUjFHaHRlSWlJaUlxclQyUEFTRVJFUlVaM0docGVJaUlpSTZqUTJ2RVJFUkVSVXA3SGhKU0lpSXFJNmpRMHZFUkVSRWRWcGJIaUppSWlJcUU1ancwdEVSRVJFZFJvYlhpSWlJaUtxMDlqd0VoRVJFVkdkNXE1MkFVUkVSTVVGQndjM2xGSStLNlVNRVVKMEI5QWF3RjBBUEZRdVRTc3NVc3JMQURLRUVBY0F4T1hrNU94TVRrNityblpocm95NXE1Ukw1MDZvWFFBUkVUbEhVRkRRUkoxT3R3akFJcVBST0VudGVtNFZFQkRReE1QRDR5MEE0d0Q0cWwyUEs1RlM1a2dwVnlxS01qOHBLZW1DMnZXNEV1YXU1bHdwZHp6RFMwUkVxZ3NPRG41UlVaVFBBVFFSUWlBb0tBamR1M2VId1dCQTY5YXQwYmh4WTdpNzgzOVpBR0N4V0hEdDJqVmtabWJDYURUaXdJRURPSExraUplVWNwSk9weHRwTUJnbUdvM0dkV3JYNlFxWXU2cHo5ZHp4REM4UjBSMUNvMmQ0M1F3R3c4Y0FKZ0pBU0VnSUprNmNpSGJ0MnFsY2xtdkp5TWpBNHNXTHNYdjNidHVtTlVhamNRd0FpNHBsYVJselZ3dGNLWGRzZUltSTdoQWFiSGpkRFFiREtnQWpmSHg4OE82Nzd5STBORlR0bWx6YW9VT0hNR1BHREZ5NWNnVUF0Z2toaGlRa0pCU3FYWmZHTUhlMXpCVnl4MVVhaUloSUZYcTlmajZBRWMyYk44ZTZkZXZZZE5TQ3JsMjc0b3N2dmtEcjFxMEJZS0NVOG5PMWE5SWE1cTcydVVMdTJQQVNFWkhUQlFVRnZTU0VtTks0Y1dPc1dyVUs3ZHUzVjd1a09xTlZxMVpZdFdvVm1qZHZEZ0N2R1F5R2NXclhwQlhNbmVOb1BYZHNlSW1JeUtuMGV2M2RPcDN1bjI1dWJwZzdkeTdhdEdtamRrbDFqcCtmSHhZdVhBaDNkM2RJS2VjSEJBUjBVTHNtdFRGM2pxZmwzTEhoSlNJaXB4SkNMQUxnTzJ6WU1IVHAwa1h0Y3Vxc2h4OStHRys4OFFhRUVGN3U3dTRyMWE1SGJjeWRjMmcxZDJ4NGlZaklhUUlEQTdzQWVMRlZxMVlZTjA1VG4zaldTZUhoNFdqZnZqMkVFS0dkTzNkK1d1MTYxTUxjT1pjV2M4ZUdsNGlJbk1iTnpXMFdBTHorK3V2dzlQUjB5akYvL3ZsbkxGcTBxTlQyMWF0WDQrZWZmeTYxUFRVMUZkbloyYzRvemVFOFBEd3dZY0lFQUgvKzd1OUVOYzNkblp5ZDI2SEYzSEUxWlNJaWNvck9uVHQzRWtJODA3cDFhNFNGaFRudHVPM2J0OGVzV2JNUUZCU0VuajE3QWdBU0VoS3dkdTFhckZtenB0VCt5NVl0UTI1dUxwWXRXd1kzTnplRWhJUlUrUHIrL3Y1WXVmTFBUMjZ6c3JMUXQyL2ZLdFVXSFIwTlB6Ky9xcitaR25qeXlTZlJvVU1IL1BiYmIxMkRnNE83SkNRa2xPN1U2ckRieVowclpTYzNOeGM5ZXZTbzB0aUVoQVFBUlEzNmtDRkRxalNtdUtpb0tQajcrMWU0ajlaeXg0YVhpSWljd3MzTmJSUUFEQnc0RUVJNGRobjQ0T0RnVXR1bVRKbFNhdHRMTDcxay8zbjI3Tm5vMjdjdlpzeVlnUmRmZkJHZmZmWVpKaytlakxpNE9NVEh4K1BzMmJNWU1HQUFHalJvZ0xpNE9FUkdScUpGaXhZWVBYcDBtVFVjUEhpd3dob2ZmL3p4YXI2cm1oRkNJQ0lpQXJObXpZS2lLRzhDR082VUEydEVkWFBuNnRtSmpZMkZqNDlQbWM5bFpHU2dmLy8rOXNmMzNuc3ZZbU5qUysxbk5Ccng5Ny8vSFdQSGpzV0FBUU5LUGUvbDVWVmhmWUQyY3NlR2w0aUlISzVUcDA2ZVVzcFhQRHc4TUdqUUlJY2ZMeUVoQVVsSlNiaHc0UUo2OSs2TnExZXZJalEwRkFrSkNiQmFyWGpzc2Nmc2pjR0dEUnNRRmhhR3hvMGJBd0NhTm0yS2FkT21JUzR1RGxhckZXNXVibmp3d1FlUmxKU0VZY09Hd2RQVEV5MWF0TUI3NzcySCsrKy92OXdhbk5YUVZzVmYvdklYekowN0Y0V0ZoWDNhdDI5ZlB5MHRMVS90bXB5aEpybHo5ZXowNmRPbjNPZWtsQ1VlNjNTNlVzM3hybDI3TUhQbVRMUm8wUUtEQmcxQ1hsNGVtalp0V3FOYXRKUTdOcnhFUk9Sd25wNmVUd29obXVyMWVudHo0R2hYcmx6QmUrKzloOXpjWER6NTVKTmw3ck5xMVNwODk5MTNwVDdxZnZycHAvSDAwMFhYMmhUL1dMcXdzQkQ1K2ZrNGMrWU1SbzBhWmQ4ZUZ4ZFg2clZ0SHh1WHA2d3ppWTdpN2UyTmtKQVF4TVRFTkdyYXRPbUF0TFMwcjUxMmNCWFZOSGV1bkoyZE8zZFcrUXh2Y2ZuNStmajAwMCt4YWRNbWhJV0ZZZnYyN2RpMWF4YysvdmhqREJvMENLTkdqWUt2cjIrRmRkMUtTN2xqdzB0RVJBNG5wWHhLQ0lIdTNiczc3WmdoSVNHWVAzOCszTnpjS3FvTFM1Y3V0VGRET1RrNUtDd3N1aU9xcjY4dmREb2RidHk0Z1lNSEQ4TFQwOU0rVDlKMndWSkY4eVlMQ2dwcStSM2RubDY5ZWlFbUpnWlN5dWNBM0JFTmIwMXpkNmRsNTlDaFE1ZzdkeTZ1WGJ1R1diTm1vVisvZnRpK2ZUdjBlajAyYk5pQWhRc1hJaXdzREtOSGo4YlFvVU1yL0wzY1NpdTVZOE5MUkVRT0o0VG9ENkRjczJXMUtUNCtIbSsrK1dhWnp4VS9NMmE3Q09uenovKzhDK3BqanoyRy8vem5Qd0NBNzc3N0RuZmZmWGVONjlEU2xBWUE2Tnk1cyszSHFsM1pWQWRVTjNkMUlUdTIycXJpMTE5L3hkS2xTM0h3NEVIMDd0MGJreWRQTG5VUlpZY09IYkI4K1hMczJiTUhIMzMwRWJadDI0WVpNMllnTURDd1NzZlFTdTdZOEJJUmtVTjE2dFNwcVJEaXdhWk5tNkpkdTNZT1AxNlBIajBxL1VpNE1yZCtaUHpVVTArVmVGelIxZmQrZm40WU5Xb1VmdnZ0TjN6MDBVY0FnTFMwTkF3ZVBMaEVYV2xwYVdqV3JObHQxVmtkclZxMWdwK2ZIN0t5c3RvSEJnYTJTRXBLdXVDMGc2dWdKcmx6MWV3VUZCVEF6YzBOMjdadFE0c1dMY3E5T005cXRjSnNOdHZQSUtlbXBzSmlzV0RObWpYRkc5TXloWWFHb2t1WEx2ajQ0NCtSa3BKUzVZWlhLN2xqdzB0RVJBN2w0ZUVSQ0FEMzNYZWZVNDliblNXZUttdHlkdS9lWGVKamFkdTh5N0krbGs1SlNjR0dEUnRRVUZCUXF2a3BhKzdsekprenk1MVhXZHNDQXdPeGUvZHV1THU3UHdGZ2kxTU9xcExieVowclphZGJ0MjcyT2NQVmxaQ1FnT2VlZTY3Y09jR0RCdzh1YzB4MWFTRjNiSGlKaU1paGhCQVBBRVZMSUttaG92OUJWN1d4cWVwWnVoczNibUQ2OU9tWU9IRmlpWXVaMHRQVDhmTExMeU0rUHI3VW1IcjE2bFY2L05yeTRJTVBZdmZ1M1FBUWpEcmU4TlpHN2x3aE8yNXVidlk2OSsvZmo4ek1UTHp3d2dzQXlqNDdYSjROR3phZ2JkdTI1VDZmbnA2T1YxNTVwZExYS1lzV2NzZUdsNGlJcXNvZGdLVzZnMnlOaHpPbU16aEtWYzdTNWVmblk4cVVLV2pXckZtMWJuQlFuUXVBYmxmcjFxMEJBRkxLams0N3FFcTBranRuWm1mZHVuVmxOdFNQUHZwb3FXMXIxNjdGd3c4L2JIL3M1ZVZWN3VvT3R1ZHJTZ3U1WThOTFJFUlZZakFZNWdFSVZCUmx2UkFpMW1ReVpWUmxuSlR5ZjRRUUZaNDljcVFubm5paTNPZHVYWmUwcXJLenN5R0VRR3BxcXYwTXJkVnFSYXRXcmZEYWE2K1ZlL1Y5V2R0dmQ4NW9kUlM3SUVtZFAwWU42UFg2VUFBV2s4bTBIOVg0QjFkdDVNNlZzblBnd0FFY1AzNGMyZG5aNk51M2I0bTFjdzhmUGx5aldtdUxGbkxIaHBlSWlLcEVTaW1FRUUvcmRMcW5BVWlEd2ZCdkFHdUVFSHNURWhMU0t4amFDb0JUTDlBcTd0Ly8vbmU1ejVYMXNmUzZkZXNBRkYyeFAzVG8wQkxQMWE5Zkh4czNia1JNVEF6bXpKa0RJWVI5bjRZTkcyTG16SmtBU2pleDFmbG8yWkVhTldwaysvRXVOZXVvcGo1Q2lDbDZ2ZjR5aXBhMTJuTDkrdlg0VTZkTzVWY3k3clp6NXlyWk9YZnVITjUvLzMzTW16Y1B1M2J0d3RDaFF4RWVIbDV1czY4b0Nnb0xDK0hoNFFHZFRnZWdhSjNnaXBaRHN5MjVWaE5heUIwYlhpSWlxZ21Cb21XR2VrZ3BvZGZyRHdzaElnc0tDbUtPSHorZVdtSkhJVm9DUUpNbVRkU29zMW8zZU5peVpRdFdyMTZOU1pNbVlkR2lSVENiemZqbW0yK1FuNTl2djNOV3UzYnQwS1pORzRTR2hzSnF0UUlvYW42YU5XdUd4eDU3ckVhMU9Lc1J0dDA0UUFqaFNnMHZBRUFJMFJUQVdBQmpmWDE5cy9WNi9UZFN5czBYTGx5SXpjakl5QzFqLzl2T25TdGtKeW9xQ3VQR2pjT0FBUVBRczJkUFBQbmtrOWk2ZFN1MmJObUNsSlFVQU1Bamp6eGliMndWUllHVUVrSUk3Tnk1RTgyYk53Y0FEQnMyck1ydnRicTBrRHMydkVSRWQ1N0g5WHI5UDZvN1NBaFI3dXI5UW9oSEFUenE2ZWtKZzhHUUNtQ054V0xabkpTVWxBekFDeWc2aStWTVBqNCtHRDkrUEVhTUdGSHVQcm01dWRpNGNhUDljV0ppSW1iUG5vMWV2WG9oSUNBQWtaR1IyTFp0RzY1ZHUyWnZVTXJTc1dOSGJOeTRFYkd4c2JYNERtcGYvZnIxYlQ4MktMWlpWUGJkMW16bDVlV0ovUHg4KzVwWEZvdEZGUC91NStjbkFLQ3dzRkFBZ05WcUxmRzgxV29WZDkxMVY0bkh4YjhyaWxMcXNSQ2llSzAydmtLSXZ3b2gvdHF5WmN1Y2xpMWJiZ1B3bmNWaSthbllzbGMxenAwclpjZk56UTFqeG95eFg2aW0wK2t3ZVBCZ0RCNDhHSXFpSUM4dkR4YUxCUlpMMFd3UVJWSHMrOW1tUFl3WU1RTGg0ZUVWL3VQZzZ0V3IrUHJybXQwM29wemNPVlhaQzdVUkVWR2RvOWZyM3hCQy9OUEpoOTBIb0RzQXQ1OS8vaG51N3RvK3oxSlFVQUJQVDg4eW43TjlER3l4V0NDbHRKOHgwK2wwY0hkMzEveDdBNHJtaXY1eEp0R0N1bm5TSzA5SytiMlVjcU5PcDRzQzRPNnMzTlgxN055TzRya3pHbzBlYXRSUXQzL0RSRVJrcDlQcE5paUtJcVNVTlZvSFN3Z3hRQWpSczdMOXBKUnBRb2hvUlZHaWpoNDl1dDlnTUJUK01iNG1oM1dxOGhvV29LZzVxVmV2bmxPWEVYTWdBY0IyMmxIZStyM1lCVmtTQUlRUXQrNWoyNi9FNCtydVc4R1k0dnQ2QWFqU2FWb3BwZTZQcVE4dGJkdWNsYnM3S0R1M1E3WC9DTERoSlNLNlF5UWtKT1FDcVBFWlhyMWVmdytBbm1VOUo2WDhyeEJpaDVReXltUXlIYm5sdVR3aGhIZCtmcjdUcHpWUVNjVXVQTW8zR28wMVgyZktpZlI2L1VJaHhKUUtkcmtKSUE3QU5vdkZzdkhZc1dOWC9oZzNsN25UaHVLNVU2c0dOcnhFUkZRVEVzQUpSVkdpM2R6Y3ZqUWFqY2NxMkRjSGdQZk5temZaZUtnc1A3K28zNUJTNXFsY3ltMlJVdVlJSWZZcWlySzVzTEJ3ODRrVEoyNlVzWnZtY3hjWkdZbWdvS0JxWFJ4bkV4MGRqYlMwTlB6dGIzOXpRR1cxU3d1NVk4TkxSRVJWOHNmSHppWXA1ZmVLb255Wm1KajQzeXFPeXdMZ2QrWEtGZHgxbDhzdERsQ25aR2RuMjM2OHBHWWROWlFOSUVaS3Vlbml4WXZmbmoxNzltWkZPMnM5ZDJhekdTdFdyTUFubjN4U28vSGZmUE1OQWdJQ2Fya3F4OUJDN3Rqd0VoRlJsV1JuWjg4NGRlclUxQm9NelFRUWFEYWJjZDk5OTlWMldRNlZtWm1KSmsyYUZML0szS1ZkdTNZTkFDQ0VjS1dHOTZDaUtNOFhGaFpHbnpoeG92eUZZa3ZUVk81aVkyTXhaVXJwbVJsdnZ2bG1wV09qbzZQTHZJMXhZbUlpdnZ6eXl3ckhxcjMyTTZDTjNMSGhKU0tpS3FuQ1F2OWwrbU4rN3pObnpweEIxNjVkYTdzc2g5bTNieDhtVFpxRWJkdTJvVTJiTm1xWFV5dXlzckpzUDU1UnM0N3FNSmxNbTJzeVRtdTU2OTY5Ty9iczJRT2dhTldHaUlnSTlPdlhEOE9IRDY5MHJLK3ZyMzBzQUN4ZnZoeFpXVm1ZTld1V3crcXRUVnJJSFJ0ZUlpSnlLQ25scjBJSXBLV2xxVjFLdFZSMDE2bnFzQzN5cndVWkdVVjNnNVpTcGxheXE4dlRXdTQ4UER6UXVIRmpBRVZuZTgxbU01NS8vbm00dWJsVk9NN0h4d2NBN0dNdlhicUVIVHQyWU1tU0pmWnRRTkVVaDJlZWVjYSt2NVpvSVhkc2VJbUl5S0dFRU1rQU5OTjQyT3pidHc4clY2N0VxVk9uVUw5K2ZmVHIxdzl2dmZVV2dKSjN0Um80Y0NDQVB6OGFQbm55SkZhc1dJSEV4RVRrNWVYQjM5OGYvL3UvLzRzSEgzd1FBQkFURTROcDA2WmgwYUpGV0xac0dVNmRPb1Y5Ky9acDRzS3BYMy85RlFDZ0tJcEo1VkljVHF1NVV4UUZLMWFzUUo4K2ZSQVhGNGNGQ3haVXVIOThmSHlKN0h6eXlTY0lDQWlBd1dBb3NkKzhlZlB3eUNPUGFMTGgxVUx1MlBBU0VaRkQ2WFM2UkNrbFRwMDZwWFlwZG1scGFaZ3laUXFHREJtQ1diTm00Y2FORy9qOTk5L3R6Mi9idGcwSERoekFnZ1VMc0dMRkNyUnNhVi9XRlljUEg0YkJZTURZc1dOUlVGQ0FPWFBtWVByMDZmajIyMjlMSEdQVnFsV1lNR0VDR2pWcXBKbjFWeE1URXdFQU9wM3UzeXFYNG5CYXpCMEFmUHZ0dDBoSlNjR0NCUXZRdG0xYkRCMDZ0TlEraVltSm1EcDFLcDU5OWxrMGFQRG56Y24yNzkrUEgzNzRBVkZSVWM0cytiWnBJWGRzZUltSXlLRVNFaExNZXIwK3hXdzIzMy8yN0ZuY2M4ODlhcGVFOCtmUFExRVU5T2pSQXgwN2RnUUFkTzdjMmY1OG16WnQ3RmYydDJ6WnNzUWMzbGRmZmJYRWF3MGZQaHdmZlBBQkxsNjhpT2JObTl1M0R4bzBDTjI2ZFhQazI2aVdDeGN1SURNekV3RE9tRXltRExYcmNUU3Q1dTdUVHo4RkFMUnQyN2JVODRxaVlNT0dEVmkvZmozZWZ2dHQ5T25UeC82YzJXekcrKysvRHdEdzkvZEh2Mzc5Ykg5UHU4R0RCNWQ0cklVTDFyU1NPemE4UkVUa0ROOEJtQndmSDErbGkzUWNMVGc0R0VGQlFaZzBhUkw2OU9tREYxNTRBUTg5OUZDVnhwck5abXphdEFuSGp4L0gyYk5uY2Y3OGVRQkFYbDdKSlVhMXRtU1U3U3libExMT245MHRSak81S3lnb3dMUnAwK0R0N1kyY25Cems1ZVdWeWt4V1ZoYVdMRm1DeU1oSXRHL2ZIbGV2WGdVQTFLOWZINU1uVDRhUGp3K3VYTGtDb0dqT3JxSW85ckU5ZXZUQVYxOTlWV1lqclNhdDVFNm41c0dKaU9qT0lJVFlEUlI5SktzRkhoNGVXTDE2TmViUG53K3oyWXhYWG5rRkN4Y3VySFJjVGs0T3dzUERjZlRvVVF3ZE9oU0xGeSsybjNXN1ZVVzNtbFZEWEZ3Y0FFQUlFYTF5S1U2anBkejk5Tk5QeU1qSXdPelpzd0VBNjlldlIyaG9hSW12bDE1NkNRQXdjdVRJRXR2ajQrTngvdng1dlBmZWUvYlhxMSsvUGhvMmJHai9LbStiMnJTU081N2hKU0lpaDd0OCtYSnMwNlpOczQ4Y09lSjcvZnAxVFZ4WUk0UkFTRWdJUWtKQ0VCa1ppZVhMbDJQa3lKRm8wcVNKL1hrQUpjNmltVXdtWEx4NEVaOTk5aG44L2YwQkFMdDM3M1orOGRXVW01dUx2WHYzUWtxWm85UHB0cWhkajdOb0tYZFBQZlVVSG5qZ0FYaDRlQUFBeG93Wmd6Rmp4cFRZSnlNakEvMzc5eTgxRlVGUkZIVHMyTkUrMWxWb0tYYzh3MHRFUkE2WGxwYVdCK0RMd3NMQ1VoZDNxZUhJa1NQNDhzc3ZrWnljak9Ua1pKdzhlUktOR2pXQ2w1ZVhmUi9iZk53ZmZ2Z0J4NDhmQndBMGE5WU1BTEJseXhha3BxWml4NDRkMkxwMXEvUGZRRFhGeGNYWmJ1LzZRMEpDUXE3YTlUaUxsbktuMCtuUXJsMjdHby90MEtGRExWZmtlRnJLSFJ0ZUlpSnlDcXZWdWhvb2FoYWxsS3JXNHVQamcram9hTHoyMm1zWU9YSWtjbk56c1d6WnNoTFRFQUlDQWhBV0ZvWjE2OWJabHl0NzRJRUhNSDc4ZU1URXhDQWlJZ0w3OXUzRHFGR2oxSG9iVlNLbExINDNyaVZxMXFJR0xlV3V0a2dwWWJWYVMzd0JLTFhOdGwydEdyV1VPMjJzaEUxRVJIY0V2VjRmSzRRSW1UTm5EcDU5OWxtMXk3a2pIRHg0RU9QR2pRTUFvOUZvREs1cy83cElTN203ZGRwQ1FVRUJVbEpTNE92cml4TW5UdUFmLy9nSERodzRVT2JZTTJmT1lPREFnUmc3ZGl6KytjOS9WdWw0YXEzVW9MWGNjUTR2RVJFNTAzc0E0ajcvL0hPRWhvYTYzSnhFVjJPeFdMQmtTZEhKTlVWUi9xRnlPV3JTYk81ME9oM0dqeCtQdkx3ODFLdFhEeU5HakNoM1gxOWZYNHdZTVFLalJvM1M5Q2NMekIwUkVkM3hEQWJEOXdhRFFTNWJ0a3lTWTBWRlJVbUR3U0QxZXYyZHRCUlptWmc3NTlGaTdqaUhsNGlJbk1waXNZd0hrTE4rL1hvY08zWk03WExxckZPblRtSHg0c1VBY0ZOUmxER1Y3Vi9YTVhmT29kWGNzZUVsSWlLblNrcEtPcTBveXBzV2l3VlRwMDVGVmxhVzJpWFZPWmN2WDhia3laTlJVRkFBUlZGbUp5WW1ubEM3SnJVeGQ0Nm41ZHk1cVYwQUVSSGRlYzZmUDI5czFhcFY2OXpjM09EWTJGajA3TmxURTJ2ejFnVm1zeGxqeDQ3Rjc3Ly9EZ0NiVENiVFJMVnIwZ3Jtem5HMG5qdWU0U1VpSWxVSUlmNGZnRzNuenAxRFJFUUVEaDgrSUlEV0xBQUFBYjFKUkVGVXJIWkpMdS9Zc1dPSWlJaEFhbW9xQU96SnpzNk9VTHNtcldIdWFwOHI1STdMa2hFUmtacmNEUWJER2dBUkFCQVdGb2JSbzBlalZhdFdLcGZsV3N4bU15SWpJN0ZwMHliYldyTmJoUkJERXhJU0N0V3VUYU9ZdTFyZ1NybGp3MHRFUktvekdBeGpBQ3dBNEN1RVFJOGVQUkFhR2dwL2YzODBiOTRjM3Q3ZWNIZm5TcHBBMGMwRmJ0eTRBYlBaak9Ua1pNVEZ4V0h2M3IyMld5RG5TQ25mTjVsTUg2dGRweXRnN3FyTzFYUEhocGVJaURRaE1EQ3doWnViMjF3QXc0UVFYcFVPb09KdUF0aGlzVmltSnlVbG5WVzdHRmZDM04wV2w4a2RHMTRpSXRJVWYzOS9uNFlORzRZTElYb0NDQVRRSEVBajhHWkpObFlwNVRVQWx3QWtTU25qclZicmhtUEhqbDFSdXpCWHh0eFZpcmtq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i92L3hxdVZYNWZ4VDl3QUFBQUFTVVZPUks1Q1lJST0iLAoJIlRoZW1lIiA6ICIiLAoJIlR5cGUiIDogImZsb3ciLAoJIlZlcnNpb24iIDogIjQyIgp9Cg=="/>
    </extobj>
  </extobjs>
</s:customData>
</file>

<file path=customXml/itemProps53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1378</Words>
  <Application>WPS 演示</Application>
  <PresentationFormat>宽屏</PresentationFormat>
  <Paragraphs>221</Paragraphs>
  <Slides>17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Arial</vt:lpstr>
      <vt:lpstr>宋体</vt:lpstr>
      <vt:lpstr>Wingdings</vt:lpstr>
      <vt:lpstr>微软雅黑</vt:lpstr>
      <vt:lpstr>Arial Unicode MS</vt:lpstr>
      <vt:lpstr>Calibri</vt:lpstr>
      <vt:lpstr>www.515ppt.com</vt:lpstr>
      <vt:lpstr>PowerPoint 演示文稿</vt:lpstr>
      <vt:lpstr>PowerPoint 演示文稿</vt:lpstr>
      <vt:lpstr>PowerPoint 演示文稿</vt:lpstr>
      <vt:lpstr>项目汇总</vt:lpstr>
      <vt:lpstr>项目汇总</vt:lpstr>
      <vt:lpstr>项目汇总</vt:lpstr>
      <vt:lpstr>PowerPoint 演示文稿</vt:lpstr>
      <vt:lpstr>团队分工</vt:lpstr>
      <vt:lpstr>PowerPoint 演示文稿</vt:lpstr>
      <vt:lpstr>算法说明</vt:lpstr>
      <vt:lpstr>算法说明</vt:lpstr>
      <vt:lpstr>算法说明</vt:lpstr>
      <vt:lpstr>算法说明</vt:lpstr>
      <vt:lpstr>算法说明</vt:lpstr>
      <vt:lpstr>PowerPoint 演示文稿</vt:lpstr>
      <vt:lpstr>收获反思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http://www.ypppt.com/</dc:description>
  <cp:lastModifiedBy>YDhua</cp:lastModifiedBy>
  <cp:revision>71</cp:revision>
  <dcterms:created xsi:type="dcterms:W3CDTF">2017-02-23T02:39:00Z</dcterms:created>
  <dcterms:modified xsi:type="dcterms:W3CDTF">2023-07-14T03:31:02Z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BFEEACA938BF4ABA896BE5D591133FA5_13</vt:lpwstr>
  </property>
  <property fmtid="{D5CDD505-2E9C-101B-9397-08002B2CF9AE}" pid="3" name="KSOProductBuildVer">
    <vt:lpwstr>2052-11.1.0.14309</vt:lpwstr>
  </property>
</Properties>
</file>